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6" r:id="rId3"/>
    <p:sldId id="299" r:id="rId4"/>
    <p:sldId id="282" r:id="rId5"/>
    <p:sldId id="310" r:id="rId6"/>
    <p:sldId id="301" r:id="rId7"/>
    <p:sldId id="292" r:id="rId8"/>
    <p:sldId id="285" r:id="rId9"/>
    <p:sldId id="288" r:id="rId10"/>
    <p:sldId id="290" r:id="rId11"/>
    <p:sldId id="291" r:id="rId12"/>
    <p:sldId id="293" r:id="rId13"/>
    <p:sldId id="295" r:id="rId14"/>
    <p:sldId id="296" r:id="rId15"/>
    <p:sldId id="313" r:id="rId16"/>
    <p:sldId id="294" r:id="rId17"/>
    <p:sldId id="311" r:id="rId18"/>
    <p:sldId id="260" r:id="rId19"/>
    <p:sldId id="304" r:id="rId20"/>
    <p:sldId id="303" r:id="rId21"/>
    <p:sldId id="273" r:id="rId22"/>
    <p:sldId id="265" r:id="rId23"/>
    <p:sldId id="274" r:id="rId24"/>
    <p:sldId id="269" r:id="rId25"/>
    <p:sldId id="305" r:id="rId26"/>
    <p:sldId id="306" r:id="rId27"/>
    <p:sldId id="266" r:id="rId28"/>
    <p:sldId id="259" r:id="rId29"/>
    <p:sldId id="258" r:id="rId30"/>
    <p:sldId id="264" r:id="rId31"/>
    <p:sldId id="267" r:id="rId32"/>
    <p:sldId id="275" r:id="rId33"/>
    <p:sldId id="268" r:id="rId34"/>
    <p:sldId id="309" r:id="rId35"/>
    <p:sldId id="270" r:id="rId36"/>
    <p:sldId id="271"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tac Celtek" initials="AC" lastIdx="4" clrIdx="0">
    <p:extLst>
      <p:ext uri="{19B8F6BF-5375-455C-9EA6-DF929625EA0E}">
        <p15:presenceInfo xmlns:p15="http://schemas.microsoft.com/office/powerpoint/2012/main" userId="df507c2a50ce149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1" autoAdjust="0"/>
    <p:restoredTop sz="94660"/>
  </p:normalViewPr>
  <p:slideViewPr>
    <p:cSldViewPr>
      <p:cViewPr varScale="1">
        <p:scale>
          <a:sx n="108" d="100"/>
          <a:sy n="108" d="100"/>
        </p:scale>
        <p:origin x="171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656BC6-AF3C-470D-B795-0424592CE24C}" type="doc">
      <dgm:prSet loTypeId="urn:microsoft.com/office/officeart/2005/8/layout/target3" loCatId="relationship" qsTypeId="urn:microsoft.com/office/officeart/2005/8/quickstyle/simple1" qsCatId="simple" csTypeId="urn:microsoft.com/office/officeart/2005/8/colors/colorful1#10" csCatId="colorful" phldr="1"/>
      <dgm:spPr/>
      <dgm:t>
        <a:bodyPr/>
        <a:lstStyle/>
        <a:p>
          <a:endParaRPr lang="tr-TR"/>
        </a:p>
      </dgm:t>
    </dgm:pt>
    <dgm:pt modelId="{96DB3901-8882-4635-AFB6-C97B42B40E78}">
      <dgm:prSet custT="1"/>
      <dgm:spPr/>
      <dgm:t>
        <a:bodyPr/>
        <a:lstStyle/>
        <a:p>
          <a:pPr rtl="0"/>
          <a:r>
            <a:rPr lang="tr-TR" sz="2400" b="1" dirty="0"/>
            <a:t>İngilizce Mütercim ve Tercümanlık Anabilim Dalı Başkanı Doç. Dr. Elif TOKDEMİR DEMİREL</a:t>
          </a:r>
          <a:endParaRPr lang="tr-TR" sz="2400" dirty="0"/>
        </a:p>
      </dgm:t>
    </dgm:pt>
    <dgm:pt modelId="{AAE5F408-C1B6-4427-9E94-7EF10BC94CC6}" type="parTrans" cxnId="{F128E2D7-8B58-44D9-8805-4E79ED8B6D25}">
      <dgm:prSet/>
      <dgm:spPr/>
      <dgm:t>
        <a:bodyPr/>
        <a:lstStyle/>
        <a:p>
          <a:endParaRPr lang="tr-TR"/>
        </a:p>
      </dgm:t>
    </dgm:pt>
    <dgm:pt modelId="{91CB6244-69A5-41E2-82CA-08548EFB91A4}" type="sibTrans" cxnId="{F128E2D7-8B58-44D9-8805-4E79ED8B6D25}">
      <dgm:prSet/>
      <dgm:spPr/>
      <dgm:t>
        <a:bodyPr/>
        <a:lstStyle/>
        <a:p>
          <a:endParaRPr lang="tr-TR"/>
        </a:p>
      </dgm:t>
    </dgm:pt>
    <dgm:pt modelId="{CAE0C55D-4476-49AA-A7F6-08EA4B0F76F4}">
      <dgm:prSet custT="1"/>
      <dgm:spPr/>
      <dgm:t>
        <a:bodyPr/>
        <a:lstStyle/>
        <a:p>
          <a:pPr rtl="0"/>
          <a:endParaRPr lang="tr-TR" sz="1800" dirty="0"/>
        </a:p>
        <a:p>
          <a:pPr rtl="0"/>
          <a:r>
            <a:rPr lang="tr-TR" sz="1800" dirty="0"/>
            <a:t>Yüksek Lisansını Bilkent Üniversitesi’nde İngilizcenin Yabancı Dil olarak Öğretimi Programında, ikinci yüksek lisansını Northern Arizona Üniversitesi’nde İngilizce Öğretmenliği bölümünde yaptı. Doktorasını ODTÜ İngiliz Dili Eğitimi Programında tamamladı.</a:t>
          </a:r>
        </a:p>
      </dgm:t>
    </dgm:pt>
    <dgm:pt modelId="{1FD137D0-5642-40AE-B9FA-27CC9AB4204F}" type="parTrans" cxnId="{AE46759A-5F7A-496B-827B-EB5EB81EE4E3}">
      <dgm:prSet/>
      <dgm:spPr/>
      <dgm:t>
        <a:bodyPr/>
        <a:lstStyle/>
        <a:p>
          <a:endParaRPr lang="tr-TR"/>
        </a:p>
      </dgm:t>
    </dgm:pt>
    <dgm:pt modelId="{BF36AD07-8D9B-43F2-BEBE-9113A3C8018B}" type="sibTrans" cxnId="{AE46759A-5F7A-496B-827B-EB5EB81EE4E3}">
      <dgm:prSet/>
      <dgm:spPr/>
      <dgm:t>
        <a:bodyPr/>
        <a:lstStyle/>
        <a:p>
          <a:endParaRPr lang="tr-TR"/>
        </a:p>
      </dgm:t>
    </dgm:pt>
    <dgm:pt modelId="{4E7B15E7-B436-4BBE-BB92-7708B6914990}" type="pres">
      <dgm:prSet presAssocID="{A9656BC6-AF3C-470D-B795-0424592CE24C}" presName="Name0" presStyleCnt="0">
        <dgm:presLayoutVars>
          <dgm:chMax val="7"/>
          <dgm:dir/>
          <dgm:animLvl val="lvl"/>
          <dgm:resizeHandles val="exact"/>
        </dgm:presLayoutVars>
      </dgm:prSet>
      <dgm:spPr/>
    </dgm:pt>
    <dgm:pt modelId="{873FA1D5-8BC8-4789-9CA7-9EC174EFB754}" type="pres">
      <dgm:prSet presAssocID="{96DB3901-8882-4635-AFB6-C97B42B40E78}" presName="circle1" presStyleLbl="node1" presStyleIdx="0" presStyleCnt="2"/>
      <dgm:spPr/>
    </dgm:pt>
    <dgm:pt modelId="{06662618-6080-4154-B06A-8F4983DF5003}" type="pres">
      <dgm:prSet presAssocID="{96DB3901-8882-4635-AFB6-C97B42B40E78}" presName="space" presStyleCnt="0"/>
      <dgm:spPr/>
    </dgm:pt>
    <dgm:pt modelId="{F55FEC40-8613-4A09-97B1-DBE93374D0FC}" type="pres">
      <dgm:prSet presAssocID="{96DB3901-8882-4635-AFB6-C97B42B40E78}" presName="rect1" presStyleLbl="alignAcc1" presStyleIdx="0" presStyleCnt="2" custLinFactNeighborX="-414" custLinFactNeighborY="-1191"/>
      <dgm:spPr/>
    </dgm:pt>
    <dgm:pt modelId="{F847A86A-D8B0-4629-993B-D4E60E67F909}" type="pres">
      <dgm:prSet presAssocID="{CAE0C55D-4476-49AA-A7F6-08EA4B0F76F4}" presName="vertSpace2" presStyleLbl="node1" presStyleIdx="0" presStyleCnt="2"/>
      <dgm:spPr/>
    </dgm:pt>
    <dgm:pt modelId="{FB5B371D-C8BC-48F3-BCC5-F4796903DC71}" type="pres">
      <dgm:prSet presAssocID="{CAE0C55D-4476-49AA-A7F6-08EA4B0F76F4}" presName="circle2" presStyleLbl="node1" presStyleIdx="1" presStyleCnt="2" custLinFactNeighborX="-678" custLinFactNeighborY="-13896"/>
      <dgm:spPr/>
    </dgm:pt>
    <dgm:pt modelId="{3B3DCAFC-3E39-4229-BA63-DD1DC0C550FE}" type="pres">
      <dgm:prSet presAssocID="{CAE0C55D-4476-49AA-A7F6-08EA4B0F76F4}" presName="rect2" presStyleLbl="alignAcc1" presStyleIdx="1" presStyleCnt="2" custScaleX="100384" custScaleY="119682" custLinFactNeighborX="-655" custLinFactNeighborY="7425"/>
      <dgm:spPr/>
    </dgm:pt>
    <dgm:pt modelId="{710312CC-4B6C-4DF4-9B72-E9E554B8F104}" type="pres">
      <dgm:prSet presAssocID="{96DB3901-8882-4635-AFB6-C97B42B40E78}" presName="rect1ParTxNoCh" presStyleLbl="alignAcc1" presStyleIdx="1" presStyleCnt="2">
        <dgm:presLayoutVars>
          <dgm:chMax val="1"/>
          <dgm:bulletEnabled val="1"/>
        </dgm:presLayoutVars>
      </dgm:prSet>
      <dgm:spPr/>
    </dgm:pt>
    <dgm:pt modelId="{73746D33-D288-4F0B-8491-7E490F0772D4}" type="pres">
      <dgm:prSet presAssocID="{CAE0C55D-4476-49AA-A7F6-08EA4B0F76F4}" presName="rect2ParTxNoCh" presStyleLbl="alignAcc1" presStyleIdx="1" presStyleCnt="2">
        <dgm:presLayoutVars>
          <dgm:chMax val="1"/>
          <dgm:bulletEnabled val="1"/>
        </dgm:presLayoutVars>
      </dgm:prSet>
      <dgm:spPr/>
    </dgm:pt>
  </dgm:ptLst>
  <dgm:cxnLst>
    <dgm:cxn modelId="{19731A25-8D0E-4102-864A-FCA874F4C0F7}" type="presOf" srcId="{CAE0C55D-4476-49AA-A7F6-08EA4B0F76F4}" destId="{3B3DCAFC-3E39-4229-BA63-DD1DC0C550FE}" srcOrd="0" destOrd="0" presId="urn:microsoft.com/office/officeart/2005/8/layout/target3"/>
    <dgm:cxn modelId="{2AD2885C-1D5A-4E34-A32C-410ECCAAD5E5}" type="presOf" srcId="{96DB3901-8882-4635-AFB6-C97B42B40E78}" destId="{710312CC-4B6C-4DF4-9B72-E9E554B8F104}" srcOrd="1" destOrd="0" presId="urn:microsoft.com/office/officeart/2005/8/layout/target3"/>
    <dgm:cxn modelId="{1296AD8D-BF7B-49A9-B53F-2B8D641A1A94}" type="presOf" srcId="{96DB3901-8882-4635-AFB6-C97B42B40E78}" destId="{F55FEC40-8613-4A09-97B1-DBE93374D0FC}" srcOrd="0" destOrd="0" presId="urn:microsoft.com/office/officeart/2005/8/layout/target3"/>
    <dgm:cxn modelId="{AE46759A-5F7A-496B-827B-EB5EB81EE4E3}" srcId="{A9656BC6-AF3C-470D-B795-0424592CE24C}" destId="{CAE0C55D-4476-49AA-A7F6-08EA4B0F76F4}" srcOrd="1" destOrd="0" parTransId="{1FD137D0-5642-40AE-B9FA-27CC9AB4204F}" sibTransId="{BF36AD07-8D9B-43F2-BEBE-9113A3C8018B}"/>
    <dgm:cxn modelId="{0D9FCDD2-EC44-44C4-A807-E9405C5F182D}" type="presOf" srcId="{CAE0C55D-4476-49AA-A7F6-08EA4B0F76F4}" destId="{73746D33-D288-4F0B-8491-7E490F0772D4}" srcOrd="1" destOrd="0" presId="urn:microsoft.com/office/officeart/2005/8/layout/target3"/>
    <dgm:cxn modelId="{F128E2D7-8B58-44D9-8805-4E79ED8B6D25}" srcId="{A9656BC6-AF3C-470D-B795-0424592CE24C}" destId="{96DB3901-8882-4635-AFB6-C97B42B40E78}" srcOrd="0" destOrd="0" parTransId="{AAE5F408-C1B6-4427-9E94-7EF10BC94CC6}" sibTransId="{91CB6244-69A5-41E2-82CA-08548EFB91A4}"/>
    <dgm:cxn modelId="{68DF77E6-C407-494E-8032-BDBD2BD9C44D}" type="presOf" srcId="{A9656BC6-AF3C-470D-B795-0424592CE24C}" destId="{4E7B15E7-B436-4BBE-BB92-7708B6914990}" srcOrd="0" destOrd="0" presId="urn:microsoft.com/office/officeart/2005/8/layout/target3"/>
    <dgm:cxn modelId="{169C1F3D-B5F9-4A76-86AC-A1982D956180}" type="presParOf" srcId="{4E7B15E7-B436-4BBE-BB92-7708B6914990}" destId="{873FA1D5-8BC8-4789-9CA7-9EC174EFB754}" srcOrd="0" destOrd="0" presId="urn:microsoft.com/office/officeart/2005/8/layout/target3"/>
    <dgm:cxn modelId="{8439C952-CD5D-4F1B-B1EA-6100607FA8E8}" type="presParOf" srcId="{4E7B15E7-B436-4BBE-BB92-7708B6914990}" destId="{06662618-6080-4154-B06A-8F4983DF5003}" srcOrd="1" destOrd="0" presId="urn:microsoft.com/office/officeart/2005/8/layout/target3"/>
    <dgm:cxn modelId="{3A4A0380-525B-48AF-9521-FA8402051747}" type="presParOf" srcId="{4E7B15E7-B436-4BBE-BB92-7708B6914990}" destId="{F55FEC40-8613-4A09-97B1-DBE93374D0FC}" srcOrd="2" destOrd="0" presId="urn:microsoft.com/office/officeart/2005/8/layout/target3"/>
    <dgm:cxn modelId="{6CB80DA8-461A-4CD3-BB33-E6F4574B739B}" type="presParOf" srcId="{4E7B15E7-B436-4BBE-BB92-7708B6914990}" destId="{F847A86A-D8B0-4629-993B-D4E60E67F909}" srcOrd="3" destOrd="0" presId="urn:microsoft.com/office/officeart/2005/8/layout/target3"/>
    <dgm:cxn modelId="{256E08BC-CA9A-472C-84E8-61164280DEF7}" type="presParOf" srcId="{4E7B15E7-B436-4BBE-BB92-7708B6914990}" destId="{FB5B371D-C8BC-48F3-BCC5-F4796903DC71}" srcOrd="4" destOrd="0" presId="urn:microsoft.com/office/officeart/2005/8/layout/target3"/>
    <dgm:cxn modelId="{9C7BBB4A-9A0E-40CD-82CA-A184615715D9}" type="presParOf" srcId="{4E7B15E7-B436-4BBE-BB92-7708B6914990}" destId="{3B3DCAFC-3E39-4229-BA63-DD1DC0C550FE}" srcOrd="5" destOrd="0" presId="urn:microsoft.com/office/officeart/2005/8/layout/target3"/>
    <dgm:cxn modelId="{D5F27F99-E50A-44F6-8235-7F41BE8F3F02}" type="presParOf" srcId="{4E7B15E7-B436-4BBE-BB92-7708B6914990}" destId="{710312CC-4B6C-4DF4-9B72-E9E554B8F104}" srcOrd="6" destOrd="0" presId="urn:microsoft.com/office/officeart/2005/8/layout/target3"/>
    <dgm:cxn modelId="{CC355F90-A376-457F-8D87-8FBCFFA5BE23}" type="presParOf" srcId="{4E7B15E7-B436-4BBE-BB92-7708B6914990}" destId="{73746D33-D288-4F0B-8491-7E490F0772D4}"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06C314-18AE-482B-82AD-B2BC04119D87}" type="doc">
      <dgm:prSet loTypeId="urn:microsoft.com/office/officeart/2005/8/layout/target3" loCatId="relationship" qsTypeId="urn:microsoft.com/office/officeart/2005/8/quickstyle/simple1" qsCatId="simple" csTypeId="urn:microsoft.com/office/officeart/2005/8/colors/colorful1#8" csCatId="colorful" phldr="1"/>
      <dgm:spPr/>
      <dgm:t>
        <a:bodyPr/>
        <a:lstStyle/>
        <a:p>
          <a:endParaRPr lang="tr-TR"/>
        </a:p>
      </dgm:t>
    </dgm:pt>
    <dgm:pt modelId="{861F9269-E3F6-4A21-BF91-5277AA1E7BBA}">
      <dgm:prSet custT="1"/>
      <dgm:spPr/>
      <dgm:t>
        <a:bodyPr/>
        <a:lstStyle/>
        <a:p>
          <a:pPr rtl="0"/>
          <a:r>
            <a:rPr lang="tr-TR" sz="2400" b="1" dirty="0"/>
            <a:t>Doç. Dr. Aytaç ÇELTEK</a:t>
          </a:r>
          <a:endParaRPr lang="tr-TR" sz="2400" dirty="0"/>
        </a:p>
      </dgm:t>
    </dgm:pt>
    <dgm:pt modelId="{7C912298-FBC7-4C12-AF64-604D1B0D8815}" type="parTrans" cxnId="{7B791B85-7ABC-440D-BCD2-E655BBC9B0A0}">
      <dgm:prSet/>
      <dgm:spPr/>
      <dgm:t>
        <a:bodyPr/>
        <a:lstStyle/>
        <a:p>
          <a:endParaRPr lang="tr-TR"/>
        </a:p>
      </dgm:t>
    </dgm:pt>
    <dgm:pt modelId="{3F13C02B-2418-41C9-9334-8CBA64FAB90C}" type="sibTrans" cxnId="{7B791B85-7ABC-440D-BCD2-E655BBC9B0A0}">
      <dgm:prSet/>
      <dgm:spPr/>
      <dgm:t>
        <a:bodyPr/>
        <a:lstStyle/>
        <a:p>
          <a:endParaRPr lang="tr-TR"/>
        </a:p>
      </dgm:t>
    </dgm:pt>
    <dgm:pt modelId="{A2D0A476-3C3D-4CF0-997A-5582959539F5}">
      <dgm:prSet/>
      <dgm:spPr/>
      <dgm:t>
        <a:bodyPr/>
        <a:lstStyle/>
        <a:p>
          <a:pPr rtl="0"/>
          <a:r>
            <a:rPr lang="tr-TR" dirty="0"/>
            <a:t>Yüksek Lisans ve doktora eğitimini Dokuz Eylül Üniversitesi Dilbilim Bölümünde tamamladı. Halen Batı Dilleri ve Edebiyatları Bölüm Başkan Yardımcılığı görevini yürütmektedir. </a:t>
          </a:r>
        </a:p>
      </dgm:t>
    </dgm:pt>
    <dgm:pt modelId="{A8DFBF05-B6A9-4F9A-B931-7FE042A3F283}" type="parTrans" cxnId="{26E2EC2F-E2E4-4104-B19F-B65C48952A8D}">
      <dgm:prSet/>
      <dgm:spPr/>
      <dgm:t>
        <a:bodyPr/>
        <a:lstStyle/>
        <a:p>
          <a:endParaRPr lang="tr-TR"/>
        </a:p>
      </dgm:t>
    </dgm:pt>
    <dgm:pt modelId="{5FF9DFE7-6465-4C8D-AA0A-9E79450CBB9D}" type="sibTrans" cxnId="{26E2EC2F-E2E4-4104-B19F-B65C48952A8D}">
      <dgm:prSet/>
      <dgm:spPr/>
      <dgm:t>
        <a:bodyPr/>
        <a:lstStyle/>
        <a:p>
          <a:endParaRPr lang="tr-TR"/>
        </a:p>
      </dgm:t>
    </dgm:pt>
    <dgm:pt modelId="{A9852EA8-2D8D-4375-9529-C958D05E9FFD}" type="pres">
      <dgm:prSet presAssocID="{2506C314-18AE-482B-82AD-B2BC04119D87}" presName="Name0" presStyleCnt="0">
        <dgm:presLayoutVars>
          <dgm:chMax val="7"/>
          <dgm:dir/>
          <dgm:animLvl val="lvl"/>
          <dgm:resizeHandles val="exact"/>
        </dgm:presLayoutVars>
      </dgm:prSet>
      <dgm:spPr/>
    </dgm:pt>
    <dgm:pt modelId="{C09426EF-A24C-4A54-88A2-4EB26F57CD21}" type="pres">
      <dgm:prSet presAssocID="{861F9269-E3F6-4A21-BF91-5277AA1E7BBA}" presName="circle1" presStyleLbl="node1" presStyleIdx="0" presStyleCnt="2"/>
      <dgm:spPr/>
    </dgm:pt>
    <dgm:pt modelId="{E1BA5960-1C6E-4A99-AB80-3B046939112E}" type="pres">
      <dgm:prSet presAssocID="{861F9269-E3F6-4A21-BF91-5277AA1E7BBA}" presName="space" presStyleCnt="0"/>
      <dgm:spPr/>
    </dgm:pt>
    <dgm:pt modelId="{FB8C820F-E4F3-48C5-9C59-DFB4A4D4F81E}" type="pres">
      <dgm:prSet presAssocID="{861F9269-E3F6-4A21-BF91-5277AA1E7BBA}" presName="rect1" presStyleLbl="alignAcc1" presStyleIdx="0" presStyleCnt="2"/>
      <dgm:spPr/>
    </dgm:pt>
    <dgm:pt modelId="{695F83E2-3299-421F-90AE-8FD5B51308FC}" type="pres">
      <dgm:prSet presAssocID="{A2D0A476-3C3D-4CF0-997A-5582959539F5}" presName="vertSpace2" presStyleLbl="node1" presStyleIdx="0" presStyleCnt="2"/>
      <dgm:spPr/>
    </dgm:pt>
    <dgm:pt modelId="{9CCF646B-002B-40B1-8059-6C63998B5422}" type="pres">
      <dgm:prSet presAssocID="{A2D0A476-3C3D-4CF0-997A-5582959539F5}" presName="circle2" presStyleLbl="node1" presStyleIdx="1" presStyleCnt="2"/>
      <dgm:spPr/>
    </dgm:pt>
    <dgm:pt modelId="{298427C5-ACBA-4935-B418-1737A7ADC7BD}" type="pres">
      <dgm:prSet presAssocID="{A2D0A476-3C3D-4CF0-997A-5582959539F5}" presName="rect2" presStyleLbl="alignAcc1" presStyleIdx="1" presStyleCnt="2"/>
      <dgm:spPr/>
    </dgm:pt>
    <dgm:pt modelId="{1E6127CD-E116-4832-A9E7-F520E8A7F1A5}" type="pres">
      <dgm:prSet presAssocID="{861F9269-E3F6-4A21-BF91-5277AA1E7BBA}" presName="rect1ParTxNoCh" presStyleLbl="alignAcc1" presStyleIdx="1" presStyleCnt="2">
        <dgm:presLayoutVars>
          <dgm:chMax val="1"/>
          <dgm:bulletEnabled val="1"/>
        </dgm:presLayoutVars>
      </dgm:prSet>
      <dgm:spPr/>
    </dgm:pt>
    <dgm:pt modelId="{C9093F87-3925-4B6F-806D-17D79644ED48}" type="pres">
      <dgm:prSet presAssocID="{A2D0A476-3C3D-4CF0-997A-5582959539F5}" presName="rect2ParTxNoCh" presStyleLbl="alignAcc1" presStyleIdx="1" presStyleCnt="2">
        <dgm:presLayoutVars>
          <dgm:chMax val="1"/>
          <dgm:bulletEnabled val="1"/>
        </dgm:presLayoutVars>
      </dgm:prSet>
      <dgm:spPr/>
    </dgm:pt>
  </dgm:ptLst>
  <dgm:cxnLst>
    <dgm:cxn modelId="{AD417F09-6E0E-4A79-9246-48C016D92388}" type="presOf" srcId="{861F9269-E3F6-4A21-BF91-5277AA1E7BBA}" destId="{1E6127CD-E116-4832-A9E7-F520E8A7F1A5}" srcOrd="1" destOrd="0" presId="urn:microsoft.com/office/officeart/2005/8/layout/target3"/>
    <dgm:cxn modelId="{736A281E-D24E-471B-AC67-68C6EE89788C}" type="presOf" srcId="{A2D0A476-3C3D-4CF0-997A-5582959539F5}" destId="{C9093F87-3925-4B6F-806D-17D79644ED48}" srcOrd="1" destOrd="0" presId="urn:microsoft.com/office/officeart/2005/8/layout/target3"/>
    <dgm:cxn modelId="{26E2EC2F-E2E4-4104-B19F-B65C48952A8D}" srcId="{2506C314-18AE-482B-82AD-B2BC04119D87}" destId="{A2D0A476-3C3D-4CF0-997A-5582959539F5}" srcOrd="1" destOrd="0" parTransId="{A8DFBF05-B6A9-4F9A-B931-7FE042A3F283}" sibTransId="{5FF9DFE7-6465-4C8D-AA0A-9E79450CBB9D}"/>
    <dgm:cxn modelId="{7B791B85-7ABC-440D-BCD2-E655BBC9B0A0}" srcId="{2506C314-18AE-482B-82AD-B2BC04119D87}" destId="{861F9269-E3F6-4A21-BF91-5277AA1E7BBA}" srcOrd="0" destOrd="0" parTransId="{7C912298-FBC7-4C12-AF64-604D1B0D8815}" sibTransId="{3F13C02B-2418-41C9-9334-8CBA64FAB90C}"/>
    <dgm:cxn modelId="{B297CBDC-F848-451A-9680-B6B7E98D9B6E}" type="presOf" srcId="{2506C314-18AE-482B-82AD-B2BC04119D87}" destId="{A9852EA8-2D8D-4375-9529-C958D05E9FFD}" srcOrd="0" destOrd="0" presId="urn:microsoft.com/office/officeart/2005/8/layout/target3"/>
    <dgm:cxn modelId="{F4C4C3EA-AB83-44E3-8683-E4FEB3739B92}" type="presOf" srcId="{861F9269-E3F6-4A21-BF91-5277AA1E7BBA}" destId="{FB8C820F-E4F3-48C5-9C59-DFB4A4D4F81E}" srcOrd="0" destOrd="0" presId="urn:microsoft.com/office/officeart/2005/8/layout/target3"/>
    <dgm:cxn modelId="{37142CFE-56F4-4DC9-9DC9-13896505A57D}" type="presOf" srcId="{A2D0A476-3C3D-4CF0-997A-5582959539F5}" destId="{298427C5-ACBA-4935-B418-1737A7ADC7BD}" srcOrd="0" destOrd="0" presId="urn:microsoft.com/office/officeart/2005/8/layout/target3"/>
    <dgm:cxn modelId="{5893C583-D956-4CA2-88A7-AA4ADDF6D3BC}" type="presParOf" srcId="{A9852EA8-2D8D-4375-9529-C958D05E9FFD}" destId="{C09426EF-A24C-4A54-88A2-4EB26F57CD21}" srcOrd="0" destOrd="0" presId="urn:microsoft.com/office/officeart/2005/8/layout/target3"/>
    <dgm:cxn modelId="{222CD3E5-EE60-448B-83D9-CCE6BD8043B2}" type="presParOf" srcId="{A9852EA8-2D8D-4375-9529-C958D05E9FFD}" destId="{E1BA5960-1C6E-4A99-AB80-3B046939112E}" srcOrd="1" destOrd="0" presId="urn:microsoft.com/office/officeart/2005/8/layout/target3"/>
    <dgm:cxn modelId="{B306E763-4D7F-4743-9F92-C95FB5EEA457}" type="presParOf" srcId="{A9852EA8-2D8D-4375-9529-C958D05E9FFD}" destId="{FB8C820F-E4F3-48C5-9C59-DFB4A4D4F81E}" srcOrd="2" destOrd="0" presId="urn:microsoft.com/office/officeart/2005/8/layout/target3"/>
    <dgm:cxn modelId="{148C7698-1144-4816-BDB3-4AF23357F513}" type="presParOf" srcId="{A9852EA8-2D8D-4375-9529-C958D05E9FFD}" destId="{695F83E2-3299-421F-90AE-8FD5B51308FC}" srcOrd="3" destOrd="0" presId="urn:microsoft.com/office/officeart/2005/8/layout/target3"/>
    <dgm:cxn modelId="{AF815CE9-A22E-4027-B193-E7E5F135CAB5}" type="presParOf" srcId="{A9852EA8-2D8D-4375-9529-C958D05E9FFD}" destId="{9CCF646B-002B-40B1-8059-6C63998B5422}" srcOrd="4" destOrd="0" presId="urn:microsoft.com/office/officeart/2005/8/layout/target3"/>
    <dgm:cxn modelId="{F1DC4466-B9DF-493B-85F2-4A0B2F927A4E}" type="presParOf" srcId="{A9852EA8-2D8D-4375-9529-C958D05E9FFD}" destId="{298427C5-ACBA-4935-B418-1737A7ADC7BD}" srcOrd="5" destOrd="0" presId="urn:microsoft.com/office/officeart/2005/8/layout/target3"/>
    <dgm:cxn modelId="{0EFC4969-D223-42EC-AE15-2F59B2593B77}" type="presParOf" srcId="{A9852EA8-2D8D-4375-9529-C958D05E9FFD}" destId="{1E6127CD-E116-4832-A9E7-F520E8A7F1A5}" srcOrd="6" destOrd="0" presId="urn:microsoft.com/office/officeart/2005/8/layout/target3"/>
    <dgm:cxn modelId="{49990C7B-2673-42F1-8250-83838E07CF7D}" type="presParOf" srcId="{A9852EA8-2D8D-4375-9529-C958D05E9FFD}" destId="{C9093F87-3925-4B6F-806D-17D79644ED48}"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656BC6-AF3C-470D-B795-0424592CE24C}" type="doc">
      <dgm:prSet loTypeId="urn:microsoft.com/office/officeart/2005/8/layout/target3" loCatId="relationship" qsTypeId="urn:microsoft.com/office/officeart/2005/8/quickstyle/simple1" qsCatId="simple" csTypeId="urn:microsoft.com/office/officeart/2005/8/colors/colorful1#10" csCatId="colorful" phldr="1"/>
      <dgm:spPr/>
      <dgm:t>
        <a:bodyPr/>
        <a:lstStyle/>
        <a:p>
          <a:endParaRPr lang="tr-TR"/>
        </a:p>
      </dgm:t>
    </dgm:pt>
    <dgm:pt modelId="{96DB3901-8882-4635-AFB6-C97B42B40E78}">
      <dgm:prSet custT="1"/>
      <dgm:spPr/>
      <dgm:t>
        <a:bodyPr/>
        <a:lstStyle/>
        <a:p>
          <a:pPr rtl="0"/>
          <a:r>
            <a:rPr lang="tr-TR" sz="2400" b="1" dirty="0"/>
            <a:t>Dr. Öğr. Üyesi Nejla GEZMİŞ</a:t>
          </a:r>
          <a:endParaRPr lang="tr-TR" sz="2400" dirty="0"/>
        </a:p>
      </dgm:t>
    </dgm:pt>
    <dgm:pt modelId="{AAE5F408-C1B6-4427-9E94-7EF10BC94CC6}" type="parTrans" cxnId="{F128E2D7-8B58-44D9-8805-4E79ED8B6D25}">
      <dgm:prSet/>
      <dgm:spPr/>
      <dgm:t>
        <a:bodyPr/>
        <a:lstStyle/>
        <a:p>
          <a:endParaRPr lang="tr-TR"/>
        </a:p>
      </dgm:t>
    </dgm:pt>
    <dgm:pt modelId="{91CB6244-69A5-41E2-82CA-08548EFB91A4}" type="sibTrans" cxnId="{F128E2D7-8B58-44D9-8805-4E79ED8B6D25}">
      <dgm:prSet/>
      <dgm:spPr/>
      <dgm:t>
        <a:bodyPr/>
        <a:lstStyle/>
        <a:p>
          <a:endParaRPr lang="tr-TR"/>
        </a:p>
      </dgm:t>
    </dgm:pt>
    <dgm:pt modelId="{CAE0C55D-4476-49AA-A7F6-08EA4B0F76F4}">
      <dgm:prSet custT="1"/>
      <dgm:spPr/>
      <dgm:t>
        <a:bodyPr/>
        <a:lstStyle/>
        <a:p>
          <a:pPr rtl="0"/>
          <a:r>
            <a:rPr lang="tr-TR" sz="1800" dirty="0"/>
            <a:t>Yüksek Lisans ve doktorasını Ankara Üniversitesi Yabancı Dil Öğretimi Programında tamamladı.</a:t>
          </a:r>
        </a:p>
      </dgm:t>
    </dgm:pt>
    <dgm:pt modelId="{1FD137D0-5642-40AE-B9FA-27CC9AB4204F}" type="parTrans" cxnId="{AE46759A-5F7A-496B-827B-EB5EB81EE4E3}">
      <dgm:prSet/>
      <dgm:spPr/>
      <dgm:t>
        <a:bodyPr/>
        <a:lstStyle/>
        <a:p>
          <a:endParaRPr lang="tr-TR"/>
        </a:p>
      </dgm:t>
    </dgm:pt>
    <dgm:pt modelId="{BF36AD07-8D9B-43F2-BEBE-9113A3C8018B}" type="sibTrans" cxnId="{AE46759A-5F7A-496B-827B-EB5EB81EE4E3}">
      <dgm:prSet/>
      <dgm:spPr/>
      <dgm:t>
        <a:bodyPr/>
        <a:lstStyle/>
        <a:p>
          <a:endParaRPr lang="tr-TR"/>
        </a:p>
      </dgm:t>
    </dgm:pt>
    <dgm:pt modelId="{4E7B15E7-B436-4BBE-BB92-7708B6914990}" type="pres">
      <dgm:prSet presAssocID="{A9656BC6-AF3C-470D-B795-0424592CE24C}" presName="Name0" presStyleCnt="0">
        <dgm:presLayoutVars>
          <dgm:chMax val="7"/>
          <dgm:dir/>
          <dgm:animLvl val="lvl"/>
          <dgm:resizeHandles val="exact"/>
        </dgm:presLayoutVars>
      </dgm:prSet>
      <dgm:spPr/>
    </dgm:pt>
    <dgm:pt modelId="{873FA1D5-8BC8-4789-9CA7-9EC174EFB754}" type="pres">
      <dgm:prSet presAssocID="{96DB3901-8882-4635-AFB6-C97B42B40E78}" presName="circle1" presStyleLbl="node1" presStyleIdx="0" presStyleCnt="2"/>
      <dgm:spPr/>
    </dgm:pt>
    <dgm:pt modelId="{06662618-6080-4154-B06A-8F4983DF5003}" type="pres">
      <dgm:prSet presAssocID="{96DB3901-8882-4635-AFB6-C97B42B40E78}" presName="space" presStyleCnt="0"/>
      <dgm:spPr/>
    </dgm:pt>
    <dgm:pt modelId="{F55FEC40-8613-4A09-97B1-DBE93374D0FC}" type="pres">
      <dgm:prSet presAssocID="{96DB3901-8882-4635-AFB6-C97B42B40E78}" presName="rect1" presStyleLbl="alignAcc1" presStyleIdx="0" presStyleCnt="2" custLinFactNeighborX="-414" custLinFactNeighborY="-1191"/>
      <dgm:spPr/>
    </dgm:pt>
    <dgm:pt modelId="{F847A86A-D8B0-4629-993B-D4E60E67F909}" type="pres">
      <dgm:prSet presAssocID="{CAE0C55D-4476-49AA-A7F6-08EA4B0F76F4}" presName="vertSpace2" presStyleLbl="node1" presStyleIdx="0" presStyleCnt="2"/>
      <dgm:spPr/>
    </dgm:pt>
    <dgm:pt modelId="{FB5B371D-C8BC-48F3-BCC5-F4796903DC71}" type="pres">
      <dgm:prSet presAssocID="{CAE0C55D-4476-49AA-A7F6-08EA4B0F76F4}" presName="circle2" presStyleLbl="node1" presStyleIdx="1" presStyleCnt="2"/>
      <dgm:spPr/>
    </dgm:pt>
    <dgm:pt modelId="{3B3DCAFC-3E39-4229-BA63-DD1DC0C550FE}" type="pres">
      <dgm:prSet presAssocID="{CAE0C55D-4476-49AA-A7F6-08EA4B0F76F4}" presName="rect2" presStyleLbl="alignAcc1" presStyleIdx="1" presStyleCnt="2"/>
      <dgm:spPr/>
    </dgm:pt>
    <dgm:pt modelId="{710312CC-4B6C-4DF4-9B72-E9E554B8F104}" type="pres">
      <dgm:prSet presAssocID="{96DB3901-8882-4635-AFB6-C97B42B40E78}" presName="rect1ParTxNoCh" presStyleLbl="alignAcc1" presStyleIdx="1" presStyleCnt="2">
        <dgm:presLayoutVars>
          <dgm:chMax val="1"/>
          <dgm:bulletEnabled val="1"/>
        </dgm:presLayoutVars>
      </dgm:prSet>
      <dgm:spPr/>
    </dgm:pt>
    <dgm:pt modelId="{73746D33-D288-4F0B-8491-7E490F0772D4}" type="pres">
      <dgm:prSet presAssocID="{CAE0C55D-4476-49AA-A7F6-08EA4B0F76F4}" presName="rect2ParTxNoCh" presStyleLbl="alignAcc1" presStyleIdx="1" presStyleCnt="2">
        <dgm:presLayoutVars>
          <dgm:chMax val="1"/>
          <dgm:bulletEnabled val="1"/>
        </dgm:presLayoutVars>
      </dgm:prSet>
      <dgm:spPr/>
    </dgm:pt>
  </dgm:ptLst>
  <dgm:cxnLst>
    <dgm:cxn modelId="{146F5E2C-87FE-48E0-8D6B-76C3C0A6F919}" type="presOf" srcId="{96DB3901-8882-4635-AFB6-C97B42B40E78}" destId="{710312CC-4B6C-4DF4-9B72-E9E554B8F104}" srcOrd="1" destOrd="0" presId="urn:microsoft.com/office/officeart/2005/8/layout/target3"/>
    <dgm:cxn modelId="{0AC28086-F893-484E-9B5C-F0CC5002EA33}" type="presOf" srcId="{CAE0C55D-4476-49AA-A7F6-08EA4B0F76F4}" destId="{73746D33-D288-4F0B-8491-7E490F0772D4}" srcOrd="1" destOrd="0" presId="urn:microsoft.com/office/officeart/2005/8/layout/target3"/>
    <dgm:cxn modelId="{9D86DD88-43B8-4A11-B084-24A98203222A}" type="presOf" srcId="{CAE0C55D-4476-49AA-A7F6-08EA4B0F76F4}" destId="{3B3DCAFC-3E39-4229-BA63-DD1DC0C550FE}" srcOrd="0" destOrd="0" presId="urn:microsoft.com/office/officeart/2005/8/layout/target3"/>
    <dgm:cxn modelId="{6ACC548E-9B58-4C09-86CD-689318FDE012}" type="presOf" srcId="{A9656BC6-AF3C-470D-B795-0424592CE24C}" destId="{4E7B15E7-B436-4BBE-BB92-7708B6914990}" srcOrd="0" destOrd="0" presId="urn:microsoft.com/office/officeart/2005/8/layout/target3"/>
    <dgm:cxn modelId="{AE46759A-5F7A-496B-827B-EB5EB81EE4E3}" srcId="{A9656BC6-AF3C-470D-B795-0424592CE24C}" destId="{CAE0C55D-4476-49AA-A7F6-08EA4B0F76F4}" srcOrd="1" destOrd="0" parTransId="{1FD137D0-5642-40AE-B9FA-27CC9AB4204F}" sibTransId="{BF36AD07-8D9B-43F2-BEBE-9113A3C8018B}"/>
    <dgm:cxn modelId="{F128E2D7-8B58-44D9-8805-4E79ED8B6D25}" srcId="{A9656BC6-AF3C-470D-B795-0424592CE24C}" destId="{96DB3901-8882-4635-AFB6-C97B42B40E78}" srcOrd="0" destOrd="0" parTransId="{AAE5F408-C1B6-4427-9E94-7EF10BC94CC6}" sibTransId="{91CB6244-69A5-41E2-82CA-08548EFB91A4}"/>
    <dgm:cxn modelId="{CBB0ECEC-7595-4B64-9B03-D885BDA38368}" type="presOf" srcId="{96DB3901-8882-4635-AFB6-C97B42B40E78}" destId="{F55FEC40-8613-4A09-97B1-DBE93374D0FC}" srcOrd="0" destOrd="0" presId="urn:microsoft.com/office/officeart/2005/8/layout/target3"/>
    <dgm:cxn modelId="{863F5322-9A8E-49DC-BD14-B40510648333}" type="presParOf" srcId="{4E7B15E7-B436-4BBE-BB92-7708B6914990}" destId="{873FA1D5-8BC8-4789-9CA7-9EC174EFB754}" srcOrd="0" destOrd="0" presId="urn:microsoft.com/office/officeart/2005/8/layout/target3"/>
    <dgm:cxn modelId="{081CBDC8-DC32-42C5-97BB-9AE3F5EF9ADA}" type="presParOf" srcId="{4E7B15E7-B436-4BBE-BB92-7708B6914990}" destId="{06662618-6080-4154-B06A-8F4983DF5003}" srcOrd="1" destOrd="0" presId="urn:microsoft.com/office/officeart/2005/8/layout/target3"/>
    <dgm:cxn modelId="{4A41910E-6CD6-46E1-AE7F-9CDA522352FA}" type="presParOf" srcId="{4E7B15E7-B436-4BBE-BB92-7708B6914990}" destId="{F55FEC40-8613-4A09-97B1-DBE93374D0FC}" srcOrd="2" destOrd="0" presId="urn:microsoft.com/office/officeart/2005/8/layout/target3"/>
    <dgm:cxn modelId="{565F6E05-61C9-4DD6-A897-B5D37E00D78A}" type="presParOf" srcId="{4E7B15E7-B436-4BBE-BB92-7708B6914990}" destId="{F847A86A-D8B0-4629-993B-D4E60E67F909}" srcOrd="3" destOrd="0" presId="urn:microsoft.com/office/officeart/2005/8/layout/target3"/>
    <dgm:cxn modelId="{FB9CA725-CA59-4CDA-A04F-0F4B69C58BEB}" type="presParOf" srcId="{4E7B15E7-B436-4BBE-BB92-7708B6914990}" destId="{FB5B371D-C8BC-48F3-BCC5-F4796903DC71}" srcOrd="4" destOrd="0" presId="urn:microsoft.com/office/officeart/2005/8/layout/target3"/>
    <dgm:cxn modelId="{601FD7E7-FEB7-460B-928F-AA3ED39A59FB}" type="presParOf" srcId="{4E7B15E7-B436-4BBE-BB92-7708B6914990}" destId="{3B3DCAFC-3E39-4229-BA63-DD1DC0C550FE}" srcOrd="5" destOrd="0" presId="urn:microsoft.com/office/officeart/2005/8/layout/target3"/>
    <dgm:cxn modelId="{95AC7BBA-419D-480D-9D57-77DD109CE19C}" type="presParOf" srcId="{4E7B15E7-B436-4BBE-BB92-7708B6914990}" destId="{710312CC-4B6C-4DF4-9B72-E9E554B8F104}" srcOrd="6" destOrd="0" presId="urn:microsoft.com/office/officeart/2005/8/layout/target3"/>
    <dgm:cxn modelId="{CFED25C0-4EDA-4BCA-B33C-92CFD35309DC}" type="presParOf" srcId="{4E7B15E7-B436-4BBE-BB92-7708B6914990}" destId="{73746D33-D288-4F0B-8491-7E490F0772D4}"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656BC6-AF3C-470D-B795-0424592CE24C}" type="doc">
      <dgm:prSet loTypeId="urn:microsoft.com/office/officeart/2005/8/layout/target3" loCatId="relationship" qsTypeId="urn:microsoft.com/office/officeart/2005/8/quickstyle/simple1" qsCatId="simple" csTypeId="urn:microsoft.com/office/officeart/2005/8/colors/colorful1#10" csCatId="colorful" phldr="1"/>
      <dgm:spPr/>
      <dgm:t>
        <a:bodyPr/>
        <a:lstStyle/>
        <a:p>
          <a:endParaRPr lang="tr-TR"/>
        </a:p>
      </dgm:t>
    </dgm:pt>
    <dgm:pt modelId="{96DB3901-8882-4635-AFB6-C97B42B40E78}">
      <dgm:prSet custT="1"/>
      <dgm:spPr/>
      <dgm:t>
        <a:bodyPr/>
        <a:lstStyle/>
        <a:p>
          <a:pPr rtl="0"/>
          <a:r>
            <a:rPr lang="tr-TR" sz="2400" b="1" dirty="0"/>
            <a:t>Dr. Öğr. Üyesi Özgür ŞEN BARTAN</a:t>
          </a:r>
          <a:endParaRPr lang="tr-TR" sz="2400" dirty="0"/>
        </a:p>
      </dgm:t>
    </dgm:pt>
    <dgm:pt modelId="{AAE5F408-C1B6-4427-9E94-7EF10BC94CC6}" type="parTrans" cxnId="{F128E2D7-8B58-44D9-8805-4E79ED8B6D25}">
      <dgm:prSet/>
      <dgm:spPr/>
      <dgm:t>
        <a:bodyPr/>
        <a:lstStyle/>
        <a:p>
          <a:endParaRPr lang="tr-TR"/>
        </a:p>
      </dgm:t>
    </dgm:pt>
    <dgm:pt modelId="{91CB6244-69A5-41E2-82CA-08548EFB91A4}" type="sibTrans" cxnId="{F128E2D7-8B58-44D9-8805-4E79ED8B6D25}">
      <dgm:prSet/>
      <dgm:spPr/>
      <dgm:t>
        <a:bodyPr/>
        <a:lstStyle/>
        <a:p>
          <a:endParaRPr lang="tr-TR"/>
        </a:p>
      </dgm:t>
    </dgm:pt>
    <dgm:pt modelId="{CAE0C55D-4476-49AA-A7F6-08EA4B0F76F4}">
      <dgm:prSet custT="1"/>
      <dgm:spPr/>
      <dgm:t>
        <a:bodyPr/>
        <a:lstStyle/>
        <a:p>
          <a:pPr rtl="0"/>
          <a:r>
            <a:rPr lang="tr-TR" sz="1800" dirty="0"/>
            <a:t>Yüksek Lisansını Hacettepe Üniversitesi Sosyoloji Bölümünde, doktorasını Ankara Üniversitesi Yabancı Dil Öğretimi Programında tamamladı.</a:t>
          </a:r>
        </a:p>
      </dgm:t>
    </dgm:pt>
    <dgm:pt modelId="{1FD137D0-5642-40AE-B9FA-27CC9AB4204F}" type="parTrans" cxnId="{AE46759A-5F7A-496B-827B-EB5EB81EE4E3}">
      <dgm:prSet/>
      <dgm:spPr/>
      <dgm:t>
        <a:bodyPr/>
        <a:lstStyle/>
        <a:p>
          <a:endParaRPr lang="tr-TR"/>
        </a:p>
      </dgm:t>
    </dgm:pt>
    <dgm:pt modelId="{BF36AD07-8D9B-43F2-BEBE-9113A3C8018B}" type="sibTrans" cxnId="{AE46759A-5F7A-496B-827B-EB5EB81EE4E3}">
      <dgm:prSet/>
      <dgm:spPr/>
      <dgm:t>
        <a:bodyPr/>
        <a:lstStyle/>
        <a:p>
          <a:endParaRPr lang="tr-TR"/>
        </a:p>
      </dgm:t>
    </dgm:pt>
    <dgm:pt modelId="{4E7B15E7-B436-4BBE-BB92-7708B6914990}" type="pres">
      <dgm:prSet presAssocID="{A9656BC6-AF3C-470D-B795-0424592CE24C}" presName="Name0" presStyleCnt="0">
        <dgm:presLayoutVars>
          <dgm:chMax val="7"/>
          <dgm:dir/>
          <dgm:animLvl val="lvl"/>
          <dgm:resizeHandles val="exact"/>
        </dgm:presLayoutVars>
      </dgm:prSet>
      <dgm:spPr/>
    </dgm:pt>
    <dgm:pt modelId="{873FA1D5-8BC8-4789-9CA7-9EC174EFB754}" type="pres">
      <dgm:prSet presAssocID="{96DB3901-8882-4635-AFB6-C97B42B40E78}" presName="circle1" presStyleLbl="node1" presStyleIdx="0" presStyleCnt="2"/>
      <dgm:spPr/>
    </dgm:pt>
    <dgm:pt modelId="{06662618-6080-4154-B06A-8F4983DF5003}" type="pres">
      <dgm:prSet presAssocID="{96DB3901-8882-4635-AFB6-C97B42B40E78}" presName="space" presStyleCnt="0"/>
      <dgm:spPr/>
    </dgm:pt>
    <dgm:pt modelId="{F55FEC40-8613-4A09-97B1-DBE93374D0FC}" type="pres">
      <dgm:prSet presAssocID="{96DB3901-8882-4635-AFB6-C97B42B40E78}" presName="rect1" presStyleLbl="alignAcc1" presStyleIdx="0" presStyleCnt="2" custLinFactNeighborX="-414" custLinFactNeighborY="-1191"/>
      <dgm:spPr/>
    </dgm:pt>
    <dgm:pt modelId="{F847A86A-D8B0-4629-993B-D4E60E67F909}" type="pres">
      <dgm:prSet presAssocID="{CAE0C55D-4476-49AA-A7F6-08EA4B0F76F4}" presName="vertSpace2" presStyleLbl="node1" presStyleIdx="0" presStyleCnt="2"/>
      <dgm:spPr/>
    </dgm:pt>
    <dgm:pt modelId="{FB5B371D-C8BC-48F3-BCC5-F4796903DC71}" type="pres">
      <dgm:prSet presAssocID="{CAE0C55D-4476-49AA-A7F6-08EA4B0F76F4}" presName="circle2" presStyleLbl="node1" presStyleIdx="1" presStyleCnt="2"/>
      <dgm:spPr/>
    </dgm:pt>
    <dgm:pt modelId="{3B3DCAFC-3E39-4229-BA63-DD1DC0C550FE}" type="pres">
      <dgm:prSet presAssocID="{CAE0C55D-4476-49AA-A7F6-08EA4B0F76F4}" presName="rect2" presStyleLbl="alignAcc1" presStyleIdx="1" presStyleCnt="2" custScaleY="123097"/>
      <dgm:spPr/>
    </dgm:pt>
    <dgm:pt modelId="{710312CC-4B6C-4DF4-9B72-E9E554B8F104}" type="pres">
      <dgm:prSet presAssocID="{96DB3901-8882-4635-AFB6-C97B42B40E78}" presName="rect1ParTxNoCh" presStyleLbl="alignAcc1" presStyleIdx="1" presStyleCnt="2">
        <dgm:presLayoutVars>
          <dgm:chMax val="1"/>
          <dgm:bulletEnabled val="1"/>
        </dgm:presLayoutVars>
      </dgm:prSet>
      <dgm:spPr/>
    </dgm:pt>
    <dgm:pt modelId="{73746D33-D288-4F0B-8491-7E490F0772D4}" type="pres">
      <dgm:prSet presAssocID="{CAE0C55D-4476-49AA-A7F6-08EA4B0F76F4}" presName="rect2ParTxNoCh" presStyleLbl="alignAcc1" presStyleIdx="1" presStyleCnt="2">
        <dgm:presLayoutVars>
          <dgm:chMax val="1"/>
          <dgm:bulletEnabled val="1"/>
        </dgm:presLayoutVars>
      </dgm:prSet>
      <dgm:spPr/>
    </dgm:pt>
  </dgm:ptLst>
  <dgm:cxnLst>
    <dgm:cxn modelId="{4A2FFE7B-C1DE-45A4-A9E4-D604E69E1F1E}" type="presOf" srcId="{96DB3901-8882-4635-AFB6-C97B42B40E78}" destId="{710312CC-4B6C-4DF4-9B72-E9E554B8F104}" srcOrd="1" destOrd="0" presId="urn:microsoft.com/office/officeart/2005/8/layout/target3"/>
    <dgm:cxn modelId="{AE46759A-5F7A-496B-827B-EB5EB81EE4E3}" srcId="{A9656BC6-AF3C-470D-B795-0424592CE24C}" destId="{CAE0C55D-4476-49AA-A7F6-08EA4B0F76F4}" srcOrd="1" destOrd="0" parTransId="{1FD137D0-5642-40AE-B9FA-27CC9AB4204F}" sibTransId="{BF36AD07-8D9B-43F2-BEBE-9113A3C8018B}"/>
    <dgm:cxn modelId="{F128E2D7-8B58-44D9-8805-4E79ED8B6D25}" srcId="{A9656BC6-AF3C-470D-B795-0424592CE24C}" destId="{96DB3901-8882-4635-AFB6-C97B42B40E78}" srcOrd="0" destOrd="0" parTransId="{AAE5F408-C1B6-4427-9E94-7EF10BC94CC6}" sibTransId="{91CB6244-69A5-41E2-82CA-08548EFB91A4}"/>
    <dgm:cxn modelId="{EEC7C1DD-7AAB-44A3-865F-BA667A5C7395}" type="presOf" srcId="{CAE0C55D-4476-49AA-A7F6-08EA4B0F76F4}" destId="{73746D33-D288-4F0B-8491-7E490F0772D4}" srcOrd="1" destOrd="0" presId="urn:microsoft.com/office/officeart/2005/8/layout/target3"/>
    <dgm:cxn modelId="{282761F9-FA4E-449F-813B-403E116B2FD4}" type="presOf" srcId="{96DB3901-8882-4635-AFB6-C97B42B40E78}" destId="{F55FEC40-8613-4A09-97B1-DBE93374D0FC}" srcOrd="0" destOrd="0" presId="urn:microsoft.com/office/officeart/2005/8/layout/target3"/>
    <dgm:cxn modelId="{D49E8EF9-C145-41F9-8DEC-42BCED13B2C0}" type="presOf" srcId="{A9656BC6-AF3C-470D-B795-0424592CE24C}" destId="{4E7B15E7-B436-4BBE-BB92-7708B6914990}" srcOrd="0" destOrd="0" presId="urn:microsoft.com/office/officeart/2005/8/layout/target3"/>
    <dgm:cxn modelId="{124355FC-B602-4BA6-890E-DC66C1503EBE}" type="presOf" srcId="{CAE0C55D-4476-49AA-A7F6-08EA4B0F76F4}" destId="{3B3DCAFC-3E39-4229-BA63-DD1DC0C550FE}" srcOrd="0" destOrd="0" presId="urn:microsoft.com/office/officeart/2005/8/layout/target3"/>
    <dgm:cxn modelId="{EE94E39B-3F2B-406C-8094-B6F2115E96C0}" type="presParOf" srcId="{4E7B15E7-B436-4BBE-BB92-7708B6914990}" destId="{873FA1D5-8BC8-4789-9CA7-9EC174EFB754}" srcOrd="0" destOrd="0" presId="urn:microsoft.com/office/officeart/2005/8/layout/target3"/>
    <dgm:cxn modelId="{071DB74F-E54F-4D97-8CB6-124FD8B67147}" type="presParOf" srcId="{4E7B15E7-B436-4BBE-BB92-7708B6914990}" destId="{06662618-6080-4154-B06A-8F4983DF5003}" srcOrd="1" destOrd="0" presId="urn:microsoft.com/office/officeart/2005/8/layout/target3"/>
    <dgm:cxn modelId="{D3D225B4-B087-449E-A14B-E8762710CD3B}" type="presParOf" srcId="{4E7B15E7-B436-4BBE-BB92-7708B6914990}" destId="{F55FEC40-8613-4A09-97B1-DBE93374D0FC}" srcOrd="2" destOrd="0" presId="urn:microsoft.com/office/officeart/2005/8/layout/target3"/>
    <dgm:cxn modelId="{7B6B5F1A-C436-4540-9918-B402E5A5338E}" type="presParOf" srcId="{4E7B15E7-B436-4BBE-BB92-7708B6914990}" destId="{F847A86A-D8B0-4629-993B-D4E60E67F909}" srcOrd="3" destOrd="0" presId="urn:microsoft.com/office/officeart/2005/8/layout/target3"/>
    <dgm:cxn modelId="{7FF86E80-1C79-4CB2-8DFC-F3C925DA63E4}" type="presParOf" srcId="{4E7B15E7-B436-4BBE-BB92-7708B6914990}" destId="{FB5B371D-C8BC-48F3-BCC5-F4796903DC71}" srcOrd="4" destOrd="0" presId="urn:microsoft.com/office/officeart/2005/8/layout/target3"/>
    <dgm:cxn modelId="{E2580955-F781-4C91-A850-DC261CBF1900}" type="presParOf" srcId="{4E7B15E7-B436-4BBE-BB92-7708B6914990}" destId="{3B3DCAFC-3E39-4229-BA63-DD1DC0C550FE}" srcOrd="5" destOrd="0" presId="urn:microsoft.com/office/officeart/2005/8/layout/target3"/>
    <dgm:cxn modelId="{EF300FB6-2919-4ECC-AECB-8201310F4448}" type="presParOf" srcId="{4E7B15E7-B436-4BBE-BB92-7708B6914990}" destId="{710312CC-4B6C-4DF4-9B72-E9E554B8F104}" srcOrd="6" destOrd="0" presId="urn:microsoft.com/office/officeart/2005/8/layout/target3"/>
    <dgm:cxn modelId="{97122A59-8BB3-45B3-8E47-AE59801D720E}" type="presParOf" srcId="{4E7B15E7-B436-4BBE-BB92-7708B6914990}" destId="{73746D33-D288-4F0B-8491-7E490F0772D4}"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656BC6-AF3C-470D-B795-0424592CE24C}" type="doc">
      <dgm:prSet loTypeId="urn:microsoft.com/office/officeart/2005/8/layout/target3" loCatId="relationship" qsTypeId="urn:microsoft.com/office/officeart/2005/8/quickstyle/simple1" qsCatId="simple" csTypeId="urn:microsoft.com/office/officeart/2005/8/colors/colorful1#10" csCatId="colorful" phldr="1"/>
      <dgm:spPr/>
      <dgm:t>
        <a:bodyPr/>
        <a:lstStyle/>
        <a:p>
          <a:endParaRPr lang="tr-TR"/>
        </a:p>
      </dgm:t>
    </dgm:pt>
    <dgm:pt modelId="{96DB3901-8882-4635-AFB6-C97B42B40E78}">
      <dgm:prSet custT="1"/>
      <dgm:spPr/>
      <dgm:t>
        <a:bodyPr/>
        <a:lstStyle/>
        <a:p>
          <a:pPr rtl="0"/>
          <a:r>
            <a:rPr lang="tr-TR" sz="2400" b="1" dirty="0"/>
            <a:t>Dr. Öğr. Üyesi Zeynep BAŞER</a:t>
          </a:r>
          <a:endParaRPr lang="tr-TR" sz="2400" dirty="0"/>
        </a:p>
      </dgm:t>
    </dgm:pt>
    <dgm:pt modelId="{AAE5F408-C1B6-4427-9E94-7EF10BC94CC6}" type="parTrans" cxnId="{F128E2D7-8B58-44D9-8805-4E79ED8B6D25}">
      <dgm:prSet/>
      <dgm:spPr/>
      <dgm:t>
        <a:bodyPr/>
        <a:lstStyle/>
        <a:p>
          <a:endParaRPr lang="tr-TR"/>
        </a:p>
      </dgm:t>
    </dgm:pt>
    <dgm:pt modelId="{91CB6244-69A5-41E2-82CA-08548EFB91A4}" type="sibTrans" cxnId="{F128E2D7-8B58-44D9-8805-4E79ED8B6D25}">
      <dgm:prSet/>
      <dgm:spPr/>
      <dgm:t>
        <a:bodyPr/>
        <a:lstStyle/>
        <a:p>
          <a:endParaRPr lang="tr-TR"/>
        </a:p>
      </dgm:t>
    </dgm:pt>
    <dgm:pt modelId="{CAE0C55D-4476-49AA-A7F6-08EA4B0F76F4}">
      <dgm:prSet custT="1"/>
      <dgm:spPr/>
      <dgm:t>
        <a:bodyPr/>
        <a:lstStyle/>
        <a:p>
          <a:pPr rtl="0"/>
          <a:r>
            <a:rPr lang="tr-TR" sz="1800" dirty="0"/>
            <a:t>Yüksek Lisansını ODTÜ İngilizce Öğretmenliği Bölümünde, doktorasını ODTÜ Bilişsel Bilimler Bölümünde tamamladı.</a:t>
          </a:r>
        </a:p>
      </dgm:t>
    </dgm:pt>
    <dgm:pt modelId="{1FD137D0-5642-40AE-B9FA-27CC9AB4204F}" type="parTrans" cxnId="{AE46759A-5F7A-496B-827B-EB5EB81EE4E3}">
      <dgm:prSet/>
      <dgm:spPr/>
      <dgm:t>
        <a:bodyPr/>
        <a:lstStyle/>
        <a:p>
          <a:endParaRPr lang="tr-TR"/>
        </a:p>
      </dgm:t>
    </dgm:pt>
    <dgm:pt modelId="{BF36AD07-8D9B-43F2-BEBE-9113A3C8018B}" type="sibTrans" cxnId="{AE46759A-5F7A-496B-827B-EB5EB81EE4E3}">
      <dgm:prSet/>
      <dgm:spPr/>
      <dgm:t>
        <a:bodyPr/>
        <a:lstStyle/>
        <a:p>
          <a:endParaRPr lang="tr-TR"/>
        </a:p>
      </dgm:t>
    </dgm:pt>
    <dgm:pt modelId="{4E7B15E7-B436-4BBE-BB92-7708B6914990}" type="pres">
      <dgm:prSet presAssocID="{A9656BC6-AF3C-470D-B795-0424592CE24C}" presName="Name0" presStyleCnt="0">
        <dgm:presLayoutVars>
          <dgm:chMax val="7"/>
          <dgm:dir/>
          <dgm:animLvl val="lvl"/>
          <dgm:resizeHandles val="exact"/>
        </dgm:presLayoutVars>
      </dgm:prSet>
      <dgm:spPr/>
    </dgm:pt>
    <dgm:pt modelId="{873FA1D5-8BC8-4789-9CA7-9EC174EFB754}" type="pres">
      <dgm:prSet presAssocID="{96DB3901-8882-4635-AFB6-C97B42B40E78}" presName="circle1" presStyleLbl="node1" presStyleIdx="0" presStyleCnt="2"/>
      <dgm:spPr/>
    </dgm:pt>
    <dgm:pt modelId="{06662618-6080-4154-B06A-8F4983DF5003}" type="pres">
      <dgm:prSet presAssocID="{96DB3901-8882-4635-AFB6-C97B42B40E78}" presName="space" presStyleCnt="0"/>
      <dgm:spPr/>
    </dgm:pt>
    <dgm:pt modelId="{F55FEC40-8613-4A09-97B1-DBE93374D0FC}" type="pres">
      <dgm:prSet presAssocID="{96DB3901-8882-4635-AFB6-C97B42B40E78}" presName="rect1" presStyleLbl="alignAcc1" presStyleIdx="0" presStyleCnt="2" custLinFactNeighborX="-414" custLinFactNeighborY="4761"/>
      <dgm:spPr/>
    </dgm:pt>
    <dgm:pt modelId="{F847A86A-D8B0-4629-993B-D4E60E67F909}" type="pres">
      <dgm:prSet presAssocID="{CAE0C55D-4476-49AA-A7F6-08EA4B0F76F4}" presName="vertSpace2" presStyleLbl="node1" presStyleIdx="0" presStyleCnt="2"/>
      <dgm:spPr/>
    </dgm:pt>
    <dgm:pt modelId="{FB5B371D-C8BC-48F3-BCC5-F4796903DC71}" type="pres">
      <dgm:prSet presAssocID="{CAE0C55D-4476-49AA-A7F6-08EA4B0F76F4}" presName="circle2" presStyleLbl="node1" presStyleIdx="1" presStyleCnt="2"/>
      <dgm:spPr/>
    </dgm:pt>
    <dgm:pt modelId="{3B3DCAFC-3E39-4229-BA63-DD1DC0C550FE}" type="pres">
      <dgm:prSet presAssocID="{CAE0C55D-4476-49AA-A7F6-08EA4B0F76F4}" presName="rect2" presStyleLbl="alignAcc1" presStyleIdx="1" presStyleCnt="2"/>
      <dgm:spPr/>
    </dgm:pt>
    <dgm:pt modelId="{710312CC-4B6C-4DF4-9B72-E9E554B8F104}" type="pres">
      <dgm:prSet presAssocID="{96DB3901-8882-4635-AFB6-C97B42B40E78}" presName="rect1ParTxNoCh" presStyleLbl="alignAcc1" presStyleIdx="1" presStyleCnt="2">
        <dgm:presLayoutVars>
          <dgm:chMax val="1"/>
          <dgm:bulletEnabled val="1"/>
        </dgm:presLayoutVars>
      </dgm:prSet>
      <dgm:spPr/>
    </dgm:pt>
    <dgm:pt modelId="{73746D33-D288-4F0B-8491-7E490F0772D4}" type="pres">
      <dgm:prSet presAssocID="{CAE0C55D-4476-49AA-A7F6-08EA4B0F76F4}" presName="rect2ParTxNoCh" presStyleLbl="alignAcc1" presStyleIdx="1" presStyleCnt="2">
        <dgm:presLayoutVars>
          <dgm:chMax val="1"/>
          <dgm:bulletEnabled val="1"/>
        </dgm:presLayoutVars>
      </dgm:prSet>
      <dgm:spPr/>
    </dgm:pt>
  </dgm:ptLst>
  <dgm:cxnLst>
    <dgm:cxn modelId="{CD888728-4AAC-42C8-BAFA-5E9B37C7CFD6}" type="presOf" srcId="{A9656BC6-AF3C-470D-B795-0424592CE24C}" destId="{4E7B15E7-B436-4BBE-BB92-7708B6914990}" srcOrd="0" destOrd="0" presId="urn:microsoft.com/office/officeart/2005/8/layout/target3"/>
    <dgm:cxn modelId="{5BFBC34A-2DF8-495B-99E9-420A3FCA24E6}" type="presOf" srcId="{96DB3901-8882-4635-AFB6-C97B42B40E78}" destId="{F55FEC40-8613-4A09-97B1-DBE93374D0FC}" srcOrd="0" destOrd="0" presId="urn:microsoft.com/office/officeart/2005/8/layout/target3"/>
    <dgm:cxn modelId="{24898B79-67BC-41D7-87B5-7D3CA04E8DC9}" type="presOf" srcId="{CAE0C55D-4476-49AA-A7F6-08EA4B0F76F4}" destId="{73746D33-D288-4F0B-8491-7E490F0772D4}" srcOrd="1" destOrd="0" presId="urn:microsoft.com/office/officeart/2005/8/layout/target3"/>
    <dgm:cxn modelId="{4DBF2181-33C9-4AF3-BACE-C9E7BA4EFDBF}" type="presOf" srcId="{CAE0C55D-4476-49AA-A7F6-08EA4B0F76F4}" destId="{3B3DCAFC-3E39-4229-BA63-DD1DC0C550FE}" srcOrd="0" destOrd="0" presId="urn:microsoft.com/office/officeart/2005/8/layout/target3"/>
    <dgm:cxn modelId="{95A73B85-2F1F-475E-99D6-14BE450F2E7E}" type="presOf" srcId="{96DB3901-8882-4635-AFB6-C97B42B40E78}" destId="{710312CC-4B6C-4DF4-9B72-E9E554B8F104}" srcOrd="1" destOrd="0" presId="urn:microsoft.com/office/officeart/2005/8/layout/target3"/>
    <dgm:cxn modelId="{AE46759A-5F7A-496B-827B-EB5EB81EE4E3}" srcId="{A9656BC6-AF3C-470D-B795-0424592CE24C}" destId="{CAE0C55D-4476-49AA-A7F6-08EA4B0F76F4}" srcOrd="1" destOrd="0" parTransId="{1FD137D0-5642-40AE-B9FA-27CC9AB4204F}" sibTransId="{BF36AD07-8D9B-43F2-BEBE-9113A3C8018B}"/>
    <dgm:cxn modelId="{F128E2D7-8B58-44D9-8805-4E79ED8B6D25}" srcId="{A9656BC6-AF3C-470D-B795-0424592CE24C}" destId="{96DB3901-8882-4635-AFB6-C97B42B40E78}" srcOrd="0" destOrd="0" parTransId="{AAE5F408-C1B6-4427-9E94-7EF10BC94CC6}" sibTransId="{91CB6244-69A5-41E2-82CA-08548EFB91A4}"/>
    <dgm:cxn modelId="{D1BCC3B2-AB70-4925-BEC6-B7562732A1C4}" type="presParOf" srcId="{4E7B15E7-B436-4BBE-BB92-7708B6914990}" destId="{873FA1D5-8BC8-4789-9CA7-9EC174EFB754}" srcOrd="0" destOrd="0" presId="urn:microsoft.com/office/officeart/2005/8/layout/target3"/>
    <dgm:cxn modelId="{C4763534-8C4F-4077-920F-F1F8617100CE}" type="presParOf" srcId="{4E7B15E7-B436-4BBE-BB92-7708B6914990}" destId="{06662618-6080-4154-B06A-8F4983DF5003}" srcOrd="1" destOrd="0" presId="urn:microsoft.com/office/officeart/2005/8/layout/target3"/>
    <dgm:cxn modelId="{892F75B7-712A-4217-936E-D0D82E226281}" type="presParOf" srcId="{4E7B15E7-B436-4BBE-BB92-7708B6914990}" destId="{F55FEC40-8613-4A09-97B1-DBE93374D0FC}" srcOrd="2" destOrd="0" presId="urn:microsoft.com/office/officeart/2005/8/layout/target3"/>
    <dgm:cxn modelId="{803CC859-F8E4-4496-95C9-98AC5C53C1AA}" type="presParOf" srcId="{4E7B15E7-B436-4BBE-BB92-7708B6914990}" destId="{F847A86A-D8B0-4629-993B-D4E60E67F909}" srcOrd="3" destOrd="0" presId="urn:microsoft.com/office/officeart/2005/8/layout/target3"/>
    <dgm:cxn modelId="{519A4349-E3CC-45CC-B00A-9811EBD1C6B7}" type="presParOf" srcId="{4E7B15E7-B436-4BBE-BB92-7708B6914990}" destId="{FB5B371D-C8BC-48F3-BCC5-F4796903DC71}" srcOrd="4" destOrd="0" presId="urn:microsoft.com/office/officeart/2005/8/layout/target3"/>
    <dgm:cxn modelId="{24412DCE-0497-4E42-82DE-DB7BDA67753C}" type="presParOf" srcId="{4E7B15E7-B436-4BBE-BB92-7708B6914990}" destId="{3B3DCAFC-3E39-4229-BA63-DD1DC0C550FE}" srcOrd="5" destOrd="0" presId="urn:microsoft.com/office/officeart/2005/8/layout/target3"/>
    <dgm:cxn modelId="{F98546F8-8979-49B0-BBCE-2E6AEA208EF6}" type="presParOf" srcId="{4E7B15E7-B436-4BBE-BB92-7708B6914990}" destId="{710312CC-4B6C-4DF4-9B72-E9E554B8F104}" srcOrd="6" destOrd="0" presId="urn:microsoft.com/office/officeart/2005/8/layout/target3"/>
    <dgm:cxn modelId="{7F5818EA-388F-4BB1-99A6-6BF0BB655D55}" type="presParOf" srcId="{4E7B15E7-B436-4BBE-BB92-7708B6914990}" destId="{73746D33-D288-4F0B-8491-7E490F0772D4}"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B63ED7-ABC4-4045-9350-45CDD7675699}" type="doc">
      <dgm:prSet loTypeId="urn:microsoft.com/office/officeart/2005/8/layout/target3" loCatId="relationship" qsTypeId="urn:microsoft.com/office/officeart/2005/8/quickstyle/simple1" qsCatId="simple" csTypeId="urn:microsoft.com/office/officeart/2005/8/colors/colorful1#12" csCatId="colorful" phldr="1"/>
      <dgm:spPr/>
      <dgm:t>
        <a:bodyPr/>
        <a:lstStyle/>
        <a:p>
          <a:endParaRPr lang="tr-TR"/>
        </a:p>
      </dgm:t>
    </dgm:pt>
    <dgm:pt modelId="{55D529B0-798B-4C6A-A60D-153D25EE0D43}">
      <dgm:prSet custT="1"/>
      <dgm:spPr/>
      <dgm:t>
        <a:bodyPr/>
        <a:lstStyle/>
        <a:p>
          <a:pPr rtl="0"/>
          <a:r>
            <a:rPr lang="tr-TR" sz="2400" b="1" dirty="0"/>
            <a:t>Dr. </a:t>
          </a:r>
          <a:r>
            <a:rPr lang="tr-TR" sz="2400" b="1" dirty="0" err="1"/>
            <a:t>Öğr</a:t>
          </a:r>
          <a:r>
            <a:rPr lang="tr-TR" sz="2400" b="1" dirty="0"/>
            <a:t>. Üyesi Mehtap ARAL DUVAN</a:t>
          </a:r>
          <a:endParaRPr lang="tr-TR" sz="2400" dirty="0"/>
        </a:p>
      </dgm:t>
    </dgm:pt>
    <dgm:pt modelId="{5AABF521-D339-4461-B780-4B7060DED6B5}" type="parTrans" cxnId="{B9E348FB-E0E9-4378-AD6B-AA8B38ACB390}">
      <dgm:prSet/>
      <dgm:spPr/>
      <dgm:t>
        <a:bodyPr/>
        <a:lstStyle/>
        <a:p>
          <a:endParaRPr lang="tr-TR"/>
        </a:p>
      </dgm:t>
    </dgm:pt>
    <dgm:pt modelId="{5B229048-00C9-4549-BA04-6D6DF9E9FE47}" type="sibTrans" cxnId="{B9E348FB-E0E9-4378-AD6B-AA8B38ACB390}">
      <dgm:prSet/>
      <dgm:spPr/>
      <dgm:t>
        <a:bodyPr/>
        <a:lstStyle/>
        <a:p>
          <a:endParaRPr lang="tr-TR"/>
        </a:p>
      </dgm:t>
    </dgm:pt>
    <dgm:pt modelId="{850D610D-0540-4D9F-9D21-24CBB842ED40}">
      <dgm:prSet custT="1"/>
      <dgm:spPr/>
      <dgm:t>
        <a:bodyPr/>
        <a:lstStyle/>
        <a:p>
          <a:pPr rtl="0"/>
          <a:r>
            <a:rPr lang="tr-TR" sz="1800" dirty="0"/>
            <a:t>Yüksek lisansını Hacettepe Üniversitesi İngilizce Mütercim Tercümanlık Bölümünde tamamladı. Doktorasına İstanbul Üniversitesi Çeviribilim </a:t>
          </a:r>
          <a:r>
            <a:rPr lang="tr-TR" sz="1800"/>
            <a:t>Bölümünde tamamlamıştır.</a:t>
          </a:r>
          <a:endParaRPr lang="tr-TR" sz="1800" dirty="0"/>
        </a:p>
      </dgm:t>
    </dgm:pt>
    <dgm:pt modelId="{E67C727A-5601-4070-B464-7CC0F25948A2}" type="parTrans" cxnId="{8A16C921-7696-4635-B9B6-D5C24455FA8C}">
      <dgm:prSet/>
      <dgm:spPr/>
      <dgm:t>
        <a:bodyPr/>
        <a:lstStyle/>
        <a:p>
          <a:endParaRPr lang="tr-TR"/>
        </a:p>
      </dgm:t>
    </dgm:pt>
    <dgm:pt modelId="{89311657-21AE-4CE4-B978-6CB6F77378C6}" type="sibTrans" cxnId="{8A16C921-7696-4635-B9B6-D5C24455FA8C}">
      <dgm:prSet/>
      <dgm:spPr/>
      <dgm:t>
        <a:bodyPr/>
        <a:lstStyle/>
        <a:p>
          <a:endParaRPr lang="tr-TR"/>
        </a:p>
      </dgm:t>
    </dgm:pt>
    <dgm:pt modelId="{EADED467-19A0-498C-9416-19DF45796F43}" type="pres">
      <dgm:prSet presAssocID="{C5B63ED7-ABC4-4045-9350-45CDD7675699}" presName="Name0" presStyleCnt="0">
        <dgm:presLayoutVars>
          <dgm:chMax val="7"/>
          <dgm:dir/>
          <dgm:animLvl val="lvl"/>
          <dgm:resizeHandles val="exact"/>
        </dgm:presLayoutVars>
      </dgm:prSet>
      <dgm:spPr/>
    </dgm:pt>
    <dgm:pt modelId="{EC0B384A-F39C-40B5-8245-E7496E16A035}" type="pres">
      <dgm:prSet presAssocID="{55D529B0-798B-4C6A-A60D-153D25EE0D43}" presName="circle1" presStyleLbl="node1" presStyleIdx="0" presStyleCnt="2"/>
      <dgm:spPr/>
    </dgm:pt>
    <dgm:pt modelId="{E0D52865-25E7-485F-817C-335EC9FDBFF4}" type="pres">
      <dgm:prSet presAssocID="{55D529B0-798B-4C6A-A60D-153D25EE0D43}" presName="space" presStyleCnt="0"/>
      <dgm:spPr/>
    </dgm:pt>
    <dgm:pt modelId="{11E4A702-2316-4959-95E8-AB6CD6102F75}" type="pres">
      <dgm:prSet presAssocID="{55D529B0-798B-4C6A-A60D-153D25EE0D43}" presName="rect1" presStyleLbl="alignAcc1" presStyleIdx="0" presStyleCnt="2" custLinFactNeighborY="1505"/>
      <dgm:spPr/>
    </dgm:pt>
    <dgm:pt modelId="{CBF80D39-8A72-4ECF-BA70-3F51FC61BE08}" type="pres">
      <dgm:prSet presAssocID="{850D610D-0540-4D9F-9D21-24CBB842ED40}" presName="vertSpace2" presStyleLbl="node1" presStyleIdx="0" presStyleCnt="2"/>
      <dgm:spPr/>
    </dgm:pt>
    <dgm:pt modelId="{80C9C3D4-235D-4828-BCE3-B6879625E778}" type="pres">
      <dgm:prSet presAssocID="{850D610D-0540-4D9F-9D21-24CBB842ED40}" presName="circle2" presStyleLbl="node1" presStyleIdx="1" presStyleCnt="2"/>
      <dgm:spPr/>
    </dgm:pt>
    <dgm:pt modelId="{6DAB02C6-2123-4320-BB26-EAD296924D12}" type="pres">
      <dgm:prSet presAssocID="{850D610D-0540-4D9F-9D21-24CBB842ED40}" presName="rect2" presStyleLbl="alignAcc1" presStyleIdx="1" presStyleCnt="2"/>
      <dgm:spPr/>
    </dgm:pt>
    <dgm:pt modelId="{75D2FA18-744F-4A7C-8713-52A0544E4CCC}" type="pres">
      <dgm:prSet presAssocID="{55D529B0-798B-4C6A-A60D-153D25EE0D43}" presName="rect1ParTxNoCh" presStyleLbl="alignAcc1" presStyleIdx="1" presStyleCnt="2">
        <dgm:presLayoutVars>
          <dgm:chMax val="1"/>
          <dgm:bulletEnabled val="1"/>
        </dgm:presLayoutVars>
      </dgm:prSet>
      <dgm:spPr/>
    </dgm:pt>
    <dgm:pt modelId="{29E7EF96-F698-4533-8BBE-A246986561A1}" type="pres">
      <dgm:prSet presAssocID="{850D610D-0540-4D9F-9D21-24CBB842ED40}" presName="rect2ParTxNoCh" presStyleLbl="alignAcc1" presStyleIdx="1" presStyleCnt="2">
        <dgm:presLayoutVars>
          <dgm:chMax val="1"/>
          <dgm:bulletEnabled val="1"/>
        </dgm:presLayoutVars>
      </dgm:prSet>
      <dgm:spPr/>
    </dgm:pt>
  </dgm:ptLst>
  <dgm:cxnLst>
    <dgm:cxn modelId="{8A16C921-7696-4635-B9B6-D5C24455FA8C}" srcId="{C5B63ED7-ABC4-4045-9350-45CDD7675699}" destId="{850D610D-0540-4D9F-9D21-24CBB842ED40}" srcOrd="1" destOrd="0" parTransId="{E67C727A-5601-4070-B464-7CC0F25948A2}" sibTransId="{89311657-21AE-4CE4-B978-6CB6F77378C6}"/>
    <dgm:cxn modelId="{3AE99936-6076-497A-9163-122F8EB8346B}" type="presOf" srcId="{850D610D-0540-4D9F-9D21-24CBB842ED40}" destId="{6DAB02C6-2123-4320-BB26-EAD296924D12}" srcOrd="0" destOrd="0" presId="urn:microsoft.com/office/officeart/2005/8/layout/target3"/>
    <dgm:cxn modelId="{1997B886-E01E-43A3-AE8A-9C4E08A21102}" type="presOf" srcId="{C5B63ED7-ABC4-4045-9350-45CDD7675699}" destId="{EADED467-19A0-498C-9416-19DF45796F43}" srcOrd="0" destOrd="0" presId="urn:microsoft.com/office/officeart/2005/8/layout/target3"/>
    <dgm:cxn modelId="{EA8760CA-15A6-4481-8920-606E61443302}" type="presOf" srcId="{55D529B0-798B-4C6A-A60D-153D25EE0D43}" destId="{11E4A702-2316-4959-95E8-AB6CD6102F75}" srcOrd="0" destOrd="0" presId="urn:microsoft.com/office/officeart/2005/8/layout/target3"/>
    <dgm:cxn modelId="{7313C1D1-91EB-45B0-A548-72506634AD9F}" type="presOf" srcId="{55D529B0-798B-4C6A-A60D-153D25EE0D43}" destId="{75D2FA18-744F-4A7C-8713-52A0544E4CCC}" srcOrd="1" destOrd="0" presId="urn:microsoft.com/office/officeart/2005/8/layout/target3"/>
    <dgm:cxn modelId="{B9E348FB-E0E9-4378-AD6B-AA8B38ACB390}" srcId="{C5B63ED7-ABC4-4045-9350-45CDD7675699}" destId="{55D529B0-798B-4C6A-A60D-153D25EE0D43}" srcOrd="0" destOrd="0" parTransId="{5AABF521-D339-4461-B780-4B7060DED6B5}" sibTransId="{5B229048-00C9-4549-BA04-6D6DF9E9FE47}"/>
    <dgm:cxn modelId="{4B1360FF-0561-435D-B729-E502BD954186}" type="presOf" srcId="{850D610D-0540-4D9F-9D21-24CBB842ED40}" destId="{29E7EF96-F698-4533-8BBE-A246986561A1}" srcOrd="1" destOrd="0" presId="urn:microsoft.com/office/officeart/2005/8/layout/target3"/>
    <dgm:cxn modelId="{3AB0CB38-7D7F-43BE-96FF-EB7D2B096445}" type="presParOf" srcId="{EADED467-19A0-498C-9416-19DF45796F43}" destId="{EC0B384A-F39C-40B5-8245-E7496E16A035}" srcOrd="0" destOrd="0" presId="urn:microsoft.com/office/officeart/2005/8/layout/target3"/>
    <dgm:cxn modelId="{D9E539BC-2C63-4FBA-AA96-BA02526280BC}" type="presParOf" srcId="{EADED467-19A0-498C-9416-19DF45796F43}" destId="{E0D52865-25E7-485F-817C-335EC9FDBFF4}" srcOrd="1" destOrd="0" presId="urn:microsoft.com/office/officeart/2005/8/layout/target3"/>
    <dgm:cxn modelId="{98EAEBFE-D25E-4719-BC7B-B7681C3596F5}" type="presParOf" srcId="{EADED467-19A0-498C-9416-19DF45796F43}" destId="{11E4A702-2316-4959-95E8-AB6CD6102F75}" srcOrd="2" destOrd="0" presId="urn:microsoft.com/office/officeart/2005/8/layout/target3"/>
    <dgm:cxn modelId="{021F9700-21B2-4055-9C8D-2BACC14769DE}" type="presParOf" srcId="{EADED467-19A0-498C-9416-19DF45796F43}" destId="{CBF80D39-8A72-4ECF-BA70-3F51FC61BE08}" srcOrd="3" destOrd="0" presId="urn:microsoft.com/office/officeart/2005/8/layout/target3"/>
    <dgm:cxn modelId="{DFCA865E-88C2-4D53-AD6E-39AB768AC812}" type="presParOf" srcId="{EADED467-19A0-498C-9416-19DF45796F43}" destId="{80C9C3D4-235D-4828-BCE3-B6879625E778}" srcOrd="4" destOrd="0" presId="urn:microsoft.com/office/officeart/2005/8/layout/target3"/>
    <dgm:cxn modelId="{EFCDFC65-CFAF-4CC1-9B0B-C30DE64215DE}" type="presParOf" srcId="{EADED467-19A0-498C-9416-19DF45796F43}" destId="{6DAB02C6-2123-4320-BB26-EAD296924D12}" srcOrd="5" destOrd="0" presId="urn:microsoft.com/office/officeart/2005/8/layout/target3"/>
    <dgm:cxn modelId="{985F0CD1-B7DD-4762-9353-6B86F193023A}" type="presParOf" srcId="{EADED467-19A0-498C-9416-19DF45796F43}" destId="{75D2FA18-744F-4A7C-8713-52A0544E4CCC}" srcOrd="6" destOrd="0" presId="urn:microsoft.com/office/officeart/2005/8/layout/target3"/>
    <dgm:cxn modelId="{80098153-6712-4BC3-BD8F-B991AC720834}" type="presParOf" srcId="{EADED467-19A0-498C-9416-19DF45796F43}" destId="{29E7EF96-F698-4533-8BBE-A246986561A1}"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B63ED7-ABC4-4045-9350-45CDD7675699}" type="doc">
      <dgm:prSet loTypeId="urn:microsoft.com/office/officeart/2005/8/layout/target3" loCatId="relationship" qsTypeId="urn:microsoft.com/office/officeart/2005/8/quickstyle/simple1" qsCatId="simple" csTypeId="urn:microsoft.com/office/officeart/2005/8/colors/colorful1#12" csCatId="colorful" phldr="1"/>
      <dgm:spPr/>
      <dgm:t>
        <a:bodyPr/>
        <a:lstStyle/>
        <a:p>
          <a:endParaRPr lang="tr-TR"/>
        </a:p>
      </dgm:t>
    </dgm:pt>
    <dgm:pt modelId="{55D529B0-798B-4C6A-A60D-153D25EE0D43}">
      <dgm:prSet custT="1"/>
      <dgm:spPr/>
      <dgm:t>
        <a:bodyPr/>
        <a:lstStyle/>
        <a:p>
          <a:pPr rtl="0"/>
          <a:r>
            <a:rPr lang="tr-TR" sz="2400" b="1" dirty="0"/>
            <a:t>Arş. Gör. Selim Ozan ÇEKÇİ</a:t>
          </a:r>
          <a:endParaRPr lang="tr-TR" sz="2400" dirty="0"/>
        </a:p>
      </dgm:t>
    </dgm:pt>
    <dgm:pt modelId="{5AABF521-D339-4461-B780-4B7060DED6B5}" type="parTrans" cxnId="{B9E348FB-E0E9-4378-AD6B-AA8B38ACB390}">
      <dgm:prSet/>
      <dgm:spPr/>
      <dgm:t>
        <a:bodyPr/>
        <a:lstStyle/>
        <a:p>
          <a:endParaRPr lang="tr-TR"/>
        </a:p>
      </dgm:t>
    </dgm:pt>
    <dgm:pt modelId="{5B229048-00C9-4549-BA04-6D6DF9E9FE47}" type="sibTrans" cxnId="{B9E348FB-E0E9-4378-AD6B-AA8B38ACB390}">
      <dgm:prSet/>
      <dgm:spPr/>
      <dgm:t>
        <a:bodyPr/>
        <a:lstStyle/>
        <a:p>
          <a:endParaRPr lang="tr-TR"/>
        </a:p>
      </dgm:t>
    </dgm:pt>
    <dgm:pt modelId="{850D610D-0540-4D9F-9D21-24CBB842ED40}">
      <dgm:prSet custT="1"/>
      <dgm:spPr/>
      <dgm:t>
        <a:bodyPr/>
        <a:lstStyle/>
        <a:p>
          <a:pPr rtl="0"/>
          <a:r>
            <a:rPr lang="tr-TR" sz="1800" dirty="0"/>
            <a:t>Yüksek lisansını Hacettepe Üniversitesi İngilizce Mütercim Tercümanlık Bölümünde tamamladı. Doktorasına aynı bölümde devam etmektedir.</a:t>
          </a:r>
        </a:p>
      </dgm:t>
    </dgm:pt>
    <dgm:pt modelId="{E67C727A-5601-4070-B464-7CC0F25948A2}" type="parTrans" cxnId="{8A16C921-7696-4635-B9B6-D5C24455FA8C}">
      <dgm:prSet/>
      <dgm:spPr/>
      <dgm:t>
        <a:bodyPr/>
        <a:lstStyle/>
        <a:p>
          <a:endParaRPr lang="tr-TR"/>
        </a:p>
      </dgm:t>
    </dgm:pt>
    <dgm:pt modelId="{89311657-21AE-4CE4-B978-6CB6F77378C6}" type="sibTrans" cxnId="{8A16C921-7696-4635-B9B6-D5C24455FA8C}">
      <dgm:prSet/>
      <dgm:spPr/>
      <dgm:t>
        <a:bodyPr/>
        <a:lstStyle/>
        <a:p>
          <a:endParaRPr lang="tr-TR"/>
        </a:p>
      </dgm:t>
    </dgm:pt>
    <dgm:pt modelId="{EADED467-19A0-498C-9416-19DF45796F43}" type="pres">
      <dgm:prSet presAssocID="{C5B63ED7-ABC4-4045-9350-45CDD7675699}" presName="Name0" presStyleCnt="0">
        <dgm:presLayoutVars>
          <dgm:chMax val="7"/>
          <dgm:dir/>
          <dgm:animLvl val="lvl"/>
          <dgm:resizeHandles val="exact"/>
        </dgm:presLayoutVars>
      </dgm:prSet>
      <dgm:spPr/>
    </dgm:pt>
    <dgm:pt modelId="{EC0B384A-F39C-40B5-8245-E7496E16A035}" type="pres">
      <dgm:prSet presAssocID="{55D529B0-798B-4C6A-A60D-153D25EE0D43}" presName="circle1" presStyleLbl="node1" presStyleIdx="0" presStyleCnt="2" custLinFactNeighborX="2558" custLinFactNeighborY="-1003"/>
      <dgm:spPr/>
    </dgm:pt>
    <dgm:pt modelId="{E0D52865-25E7-485F-817C-335EC9FDBFF4}" type="pres">
      <dgm:prSet presAssocID="{55D529B0-798B-4C6A-A60D-153D25EE0D43}" presName="space" presStyleCnt="0"/>
      <dgm:spPr/>
    </dgm:pt>
    <dgm:pt modelId="{11E4A702-2316-4959-95E8-AB6CD6102F75}" type="pres">
      <dgm:prSet presAssocID="{55D529B0-798B-4C6A-A60D-153D25EE0D43}" presName="rect1" presStyleLbl="alignAcc1" presStyleIdx="0" presStyleCnt="2" custLinFactNeighborY="1505"/>
      <dgm:spPr/>
    </dgm:pt>
    <dgm:pt modelId="{CBF80D39-8A72-4ECF-BA70-3F51FC61BE08}" type="pres">
      <dgm:prSet presAssocID="{850D610D-0540-4D9F-9D21-24CBB842ED40}" presName="vertSpace2" presStyleLbl="node1" presStyleIdx="0" presStyleCnt="2"/>
      <dgm:spPr/>
    </dgm:pt>
    <dgm:pt modelId="{80C9C3D4-235D-4828-BCE3-B6879625E778}" type="pres">
      <dgm:prSet presAssocID="{850D610D-0540-4D9F-9D21-24CBB842ED40}" presName="circle2" presStyleLbl="node1" presStyleIdx="1" presStyleCnt="2"/>
      <dgm:spPr/>
    </dgm:pt>
    <dgm:pt modelId="{6DAB02C6-2123-4320-BB26-EAD296924D12}" type="pres">
      <dgm:prSet presAssocID="{850D610D-0540-4D9F-9D21-24CBB842ED40}" presName="rect2" presStyleLbl="alignAcc1" presStyleIdx="1" presStyleCnt="2"/>
      <dgm:spPr/>
    </dgm:pt>
    <dgm:pt modelId="{75D2FA18-744F-4A7C-8713-52A0544E4CCC}" type="pres">
      <dgm:prSet presAssocID="{55D529B0-798B-4C6A-A60D-153D25EE0D43}" presName="rect1ParTxNoCh" presStyleLbl="alignAcc1" presStyleIdx="1" presStyleCnt="2">
        <dgm:presLayoutVars>
          <dgm:chMax val="1"/>
          <dgm:bulletEnabled val="1"/>
        </dgm:presLayoutVars>
      </dgm:prSet>
      <dgm:spPr/>
    </dgm:pt>
    <dgm:pt modelId="{29E7EF96-F698-4533-8BBE-A246986561A1}" type="pres">
      <dgm:prSet presAssocID="{850D610D-0540-4D9F-9D21-24CBB842ED40}" presName="rect2ParTxNoCh" presStyleLbl="alignAcc1" presStyleIdx="1" presStyleCnt="2">
        <dgm:presLayoutVars>
          <dgm:chMax val="1"/>
          <dgm:bulletEnabled val="1"/>
        </dgm:presLayoutVars>
      </dgm:prSet>
      <dgm:spPr/>
    </dgm:pt>
  </dgm:ptLst>
  <dgm:cxnLst>
    <dgm:cxn modelId="{2EB4630F-8907-4C14-80FC-95EA1E1D1477}" type="presOf" srcId="{55D529B0-798B-4C6A-A60D-153D25EE0D43}" destId="{75D2FA18-744F-4A7C-8713-52A0544E4CCC}" srcOrd="1" destOrd="0" presId="urn:microsoft.com/office/officeart/2005/8/layout/target3"/>
    <dgm:cxn modelId="{8A16C921-7696-4635-B9B6-D5C24455FA8C}" srcId="{C5B63ED7-ABC4-4045-9350-45CDD7675699}" destId="{850D610D-0540-4D9F-9D21-24CBB842ED40}" srcOrd="1" destOrd="0" parTransId="{E67C727A-5601-4070-B464-7CC0F25948A2}" sibTransId="{89311657-21AE-4CE4-B978-6CB6F77378C6}"/>
    <dgm:cxn modelId="{4074744C-A86D-4D46-B97E-9DDDFA8DAC67}" type="presOf" srcId="{C5B63ED7-ABC4-4045-9350-45CDD7675699}" destId="{EADED467-19A0-498C-9416-19DF45796F43}" srcOrd="0" destOrd="0" presId="urn:microsoft.com/office/officeart/2005/8/layout/target3"/>
    <dgm:cxn modelId="{16A729DC-54F2-4F74-8BE7-163413801F47}" type="presOf" srcId="{850D610D-0540-4D9F-9D21-24CBB842ED40}" destId="{6DAB02C6-2123-4320-BB26-EAD296924D12}" srcOrd="0" destOrd="0" presId="urn:microsoft.com/office/officeart/2005/8/layout/target3"/>
    <dgm:cxn modelId="{3F0676E7-7C2F-414C-BCCB-BC9812135D96}" type="presOf" srcId="{850D610D-0540-4D9F-9D21-24CBB842ED40}" destId="{29E7EF96-F698-4533-8BBE-A246986561A1}" srcOrd="1" destOrd="0" presId="urn:microsoft.com/office/officeart/2005/8/layout/target3"/>
    <dgm:cxn modelId="{31028EEB-CB95-4DC4-9F20-4F305BD0EB10}" type="presOf" srcId="{55D529B0-798B-4C6A-A60D-153D25EE0D43}" destId="{11E4A702-2316-4959-95E8-AB6CD6102F75}" srcOrd="0" destOrd="0" presId="urn:microsoft.com/office/officeart/2005/8/layout/target3"/>
    <dgm:cxn modelId="{B9E348FB-E0E9-4378-AD6B-AA8B38ACB390}" srcId="{C5B63ED7-ABC4-4045-9350-45CDD7675699}" destId="{55D529B0-798B-4C6A-A60D-153D25EE0D43}" srcOrd="0" destOrd="0" parTransId="{5AABF521-D339-4461-B780-4B7060DED6B5}" sibTransId="{5B229048-00C9-4549-BA04-6D6DF9E9FE47}"/>
    <dgm:cxn modelId="{D595D84F-0720-4888-9A0C-96DFA1EE3AA8}" type="presParOf" srcId="{EADED467-19A0-498C-9416-19DF45796F43}" destId="{EC0B384A-F39C-40B5-8245-E7496E16A035}" srcOrd="0" destOrd="0" presId="urn:microsoft.com/office/officeart/2005/8/layout/target3"/>
    <dgm:cxn modelId="{E14EA979-4A33-4838-BC20-F0340E68AC26}" type="presParOf" srcId="{EADED467-19A0-498C-9416-19DF45796F43}" destId="{E0D52865-25E7-485F-817C-335EC9FDBFF4}" srcOrd="1" destOrd="0" presId="urn:microsoft.com/office/officeart/2005/8/layout/target3"/>
    <dgm:cxn modelId="{9CCF9B62-1E41-4803-988B-0E2625815B66}" type="presParOf" srcId="{EADED467-19A0-498C-9416-19DF45796F43}" destId="{11E4A702-2316-4959-95E8-AB6CD6102F75}" srcOrd="2" destOrd="0" presId="urn:microsoft.com/office/officeart/2005/8/layout/target3"/>
    <dgm:cxn modelId="{D649CEBF-BEE7-47F8-9CB5-F113745740E2}" type="presParOf" srcId="{EADED467-19A0-498C-9416-19DF45796F43}" destId="{CBF80D39-8A72-4ECF-BA70-3F51FC61BE08}" srcOrd="3" destOrd="0" presId="urn:microsoft.com/office/officeart/2005/8/layout/target3"/>
    <dgm:cxn modelId="{B6C38406-9E64-4C37-9311-2F330BC1D526}" type="presParOf" srcId="{EADED467-19A0-498C-9416-19DF45796F43}" destId="{80C9C3D4-235D-4828-BCE3-B6879625E778}" srcOrd="4" destOrd="0" presId="urn:microsoft.com/office/officeart/2005/8/layout/target3"/>
    <dgm:cxn modelId="{1F303D8B-A634-44B8-A324-8525FE0D0744}" type="presParOf" srcId="{EADED467-19A0-498C-9416-19DF45796F43}" destId="{6DAB02C6-2123-4320-BB26-EAD296924D12}" srcOrd="5" destOrd="0" presId="urn:microsoft.com/office/officeart/2005/8/layout/target3"/>
    <dgm:cxn modelId="{D41331F8-8051-4FC7-A9D8-6A915FEF0A46}" type="presParOf" srcId="{EADED467-19A0-498C-9416-19DF45796F43}" destId="{75D2FA18-744F-4A7C-8713-52A0544E4CCC}" srcOrd="6" destOrd="0" presId="urn:microsoft.com/office/officeart/2005/8/layout/target3"/>
    <dgm:cxn modelId="{8FB00F4C-AB1E-43F6-A95A-47C5FBAB6784}" type="presParOf" srcId="{EADED467-19A0-498C-9416-19DF45796F43}" destId="{29E7EF96-F698-4533-8BBE-A246986561A1}"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B63ED7-ABC4-4045-9350-45CDD7675699}" type="doc">
      <dgm:prSet loTypeId="urn:microsoft.com/office/officeart/2005/8/layout/target3" loCatId="relationship" qsTypeId="urn:microsoft.com/office/officeart/2005/8/quickstyle/simple1" qsCatId="simple" csTypeId="urn:microsoft.com/office/officeart/2005/8/colors/colorful1#12" csCatId="colorful" phldr="1"/>
      <dgm:spPr/>
      <dgm:t>
        <a:bodyPr/>
        <a:lstStyle/>
        <a:p>
          <a:endParaRPr lang="tr-TR"/>
        </a:p>
      </dgm:t>
    </dgm:pt>
    <dgm:pt modelId="{55D529B0-798B-4C6A-A60D-153D25EE0D43}">
      <dgm:prSet custT="1"/>
      <dgm:spPr/>
      <dgm:t>
        <a:bodyPr/>
        <a:lstStyle/>
        <a:p>
          <a:pPr rtl="0"/>
          <a:r>
            <a:rPr lang="tr-TR" sz="2400" b="1" dirty="0"/>
            <a:t>Arş. Gör. Ahmet Sadrettin MADEN</a:t>
          </a:r>
          <a:endParaRPr lang="tr-TR" sz="2400" dirty="0"/>
        </a:p>
      </dgm:t>
    </dgm:pt>
    <dgm:pt modelId="{5AABF521-D339-4461-B780-4B7060DED6B5}" type="parTrans" cxnId="{B9E348FB-E0E9-4378-AD6B-AA8B38ACB390}">
      <dgm:prSet/>
      <dgm:spPr/>
      <dgm:t>
        <a:bodyPr/>
        <a:lstStyle/>
        <a:p>
          <a:endParaRPr lang="tr-TR"/>
        </a:p>
      </dgm:t>
    </dgm:pt>
    <dgm:pt modelId="{5B229048-00C9-4549-BA04-6D6DF9E9FE47}" type="sibTrans" cxnId="{B9E348FB-E0E9-4378-AD6B-AA8B38ACB390}">
      <dgm:prSet/>
      <dgm:spPr/>
      <dgm:t>
        <a:bodyPr/>
        <a:lstStyle/>
        <a:p>
          <a:endParaRPr lang="tr-TR"/>
        </a:p>
      </dgm:t>
    </dgm:pt>
    <dgm:pt modelId="{850D610D-0540-4D9F-9D21-24CBB842ED40}">
      <dgm:prSet custT="1"/>
      <dgm:spPr/>
      <dgm:t>
        <a:bodyPr/>
        <a:lstStyle/>
        <a:p>
          <a:pPr rtl="0"/>
          <a:r>
            <a:rPr lang="tr-TR" sz="1800" dirty="0"/>
            <a:t>Lisansını Kırıkkale Üniversitesi İngilizce Mütercim ve Tercümanlık Bölümünde tamamladı. Yüksek lisansına aynı bölümde devam etmektedir.</a:t>
          </a:r>
        </a:p>
      </dgm:t>
    </dgm:pt>
    <dgm:pt modelId="{E67C727A-5601-4070-B464-7CC0F25948A2}" type="parTrans" cxnId="{8A16C921-7696-4635-B9B6-D5C24455FA8C}">
      <dgm:prSet/>
      <dgm:spPr/>
      <dgm:t>
        <a:bodyPr/>
        <a:lstStyle/>
        <a:p>
          <a:endParaRPr lang="tr-TR"/>
        </a:p>
      </dgm:t>
    </dgm:pt>
    <dgm:pt modelId="{89311657-21AE-4CE4-B978-6CB6F77378C6}" type="sibTrans" cxnId="{8A16C921-7696-4635-B9B6-D5C24455FA8C}">
      <dgm:prSet/>
      <dgm:spPr/>
      <dgm:t>
        <a:bodyPr/>
        <a:lstStyle/>
        <a:p>
          <a:endParaRPr lang="tr-TR"/>
        </a:p>
      </dgm:t>
    </dgm:pt>
    <dgm:pt modelId="{EADED467-19A0-498C-9416-19DF45796F43}" type="pres">
      <dgm:prSet presAssocID="{C5B63ED7-ABC4-4045-9350-45CDD7675699}" presName="Name0" presStyleCnt="0">
        <dgm:presLayoutVars>
          <dgm:chMax val="7"/>
          <dgm:dir/>
          <dgm:animLvl val="lvl"/>
          <dgm:resizeHandles val="exact"/>
        </dgm:presLayoutVars>
      </dgm:prSet>
      <dgm:spPr/>
    </dgm:pt>
    <dgm:pt modelId="{EC0B384A-F39C-40B5-8245-E7496E16A035}" type="pres">
      <dgm:prSet presAssocID="{55D529B0-798B-4C6A-A60D-153D25EE0D43}" presName="circle1" presStyleLbl="node1" presStyleIdx="0" presStyleCnt="2" custLinFactNeighborX="2558" custLinFactNeighborY="-1003"/>
      <dgm:spPr/>
    </dgm:pt>
    <dgm:pt modelId="{E0D52865-25E7-485F-817C-335EC9FDBFF4}" type="pres">
      <dgm:prSet presAssocID="{55D529B0-798B-4C6A-A60D-153D25EE0D43}" presName="space" presStyleCnt="0"/>
      <dgm:spPr/>
    </dgm:pt>
    <dgm:pt modelId="{11E4A702-2316-4959-95E8-AB6CD6102F75}" type="pres">
      <dgm:prSet presAssocID="{55D529B0-798B-4C6A-A60D-153D25EE0D43}" presName="rect1" presStyleLbl="alignAcc1" presStyleIdx="0" presStyleCnt="2" custLinFactNeighborY="1505"/>
      <dgm:spPr/>
    </dgm:pt>
    <dgm:pt modelId="{CBF80D39-8A72-4ECF-BA70-3F51FC61BE08}" type="pres">
      <dgm:prSet presAssocID="{850D610D-0540-4D9F-9D21-24CBB842ED40}" presName="vertSpace2" presStyleLbl="node1" presStyleIdx="0" presStyleCnt="2"/>
      <dgm:spPr/>
    </dgm:pt>
    <dgm:pt modelId="{80C9C3D4-235D-4828-BCE3-B6879625E778}" type="pres">
      <dgm:prSet presAssocID="{850D610D-0540-4D9F-9D21-24CBB842ED40}" presName="circle2" presStyleLbl="node1" presStyleIdx="1" presStyleCnt="2"/>
      <dgm:spPr/>
    </dgm:pt>
    <dgm:pt modelId="{6DAB02C6-2123-4320-BB26-EAD296924D12}" type="pres">
      <dgm:prSet presAssocID="{850D610D-0540-4D9F-9D21-24CBB842ED40}" presName="rect2" presStyleLbl="alignAcc1" presStyleIdx="1" presStyleCnt="2"/>
      <dgm:spPr/>
    </dgm:pt>
    <dgm:pt modelId="{75D2FA18-744F-4A7C-8713-52A0544E4CCC}" type="pres">
      <dgm:prSet presAssocID="{55D529B0-798B-4C6A-A60D-153D25EE0D43}" presName="rect1ParTxNoCh" presStyleLbl="alignAcc1" presStyleIdx="1" presStyleCnt="2">
        <dgm:presLayoutVars>
          <dgm:chMax val="1"/>
          <dgm:bulletEnabled val="1"/>
        </dgm:presLayoutVars>
      </dgm:prSet>
      <dgm:spPr/>
    </dgm:pt>
    <dgm:pt modelId="{29E7EF96-F698-4533-8BBE-A246986561A1}" type="pres">
      <dgm:prSet presAssocID="{850D610D-0540-4D9F-9D21-24CBB842ED40}" presName="rect2ParTxNoCh" presStyleLbl="alignAcc1" presStyleIdx="1" presStyleCnt="2">
        <dgm:presLayoutVars>
          <dgm:chMax val="1"/>
          <dgm:bulletEnabled val="1"/>
        </dgm:presLayoutVars>
      </dgm:prSet>
      <dgm:spPr/>
    </dgm:pt>
  </dgm:ptLst>
  <dgm:cxnLst>
    <dgm:cxn modelId="{2EB4630F-8907-4C14-80FC-95EA1E1D1477}" type="presOf" srcId="{55D529B0-798B-4C6A-A60D-153D25EE0D43}" destId="{75D2FA18-744F-4A7C-8713-52A0544E4CCC}" srcOrd="1" destOrd="0" presId="urn:microsoft.com/office/officeart/2005/8/layout/target3"/>
    <dgm:cxn modelId="{8A16C921-7696-4635-B9B6-D5C24455FA8C}" srcId="{C5B63ED7-ABC4-4045-9350-45CDD7675699}" destId="{850D610D-0540-4D9F-9D21-24CBB842ED40}" srcOrd="1" destOrd="0" parTransId="{E67C727A-5601-4070-B464-7CC0F25948A2}" sibTransId="{89311657-21AE-4CE4-B978-6CB6F77378C6}"/>
    <dgm:cxn modelId="{4074744C-A86D-4D46-B97E-9DDDFA8DAC67}" type="presOf" srcId="{C5B63ED7-ABC4-4045-9350-45CDD7675699}" destId="{EADED467-19A0-498C-9416-19DF45796F43}" srcOrd="0" destOrd="0" presId="urn:microsoft.com/office/officeart/2005/8/layout/target3"/>
    <dgm:cxn modelId="{16A729DC-54F2-4F74-8BE7-163413801F47}" type="presOf" srcId="{850D610D-0540-4D9F-9D21-24CBB842ED40}" destId="{6DAB02C6-2123-4320-BB26-EAD296924D12}" srcOrd="0" destOrd="0" presId="urn:microsoft.com/office/officeart/2005/8/layout/target3"/>
    <dgm:cxn modelId="{3F0676E7-7C2F-414C-BCCB-BC9812135D96}" type="presOf" srcId="{850D610D-0540-4D9F-9D21-24CBB842ED40}" destId="{29E7EF96-F698-4533-8BBE-A246986561A1}" srcOrd="1" destOrd="0" presId="urn:microsoft.com/office/officeart/2005/8/layout/target3"/>
    <dgm:cxn modelId="{31028EEB-CB95-4DC4-9F20-4F305BD0EB10}" type="presOf" srcId="{55D529B0-798B-4C6A-A60D-153D25EE0D43}" destId="{11E4A702-2316-4959-95E8-AB6CD6102F75}" srcOrd="0" destOrd="0" presId="urn:microsoft.com/office/officeart/2005/8/layout/target3"/>
    <dgm:cxn modelId="{B9E348FB-E0E9-4378-AD6B-AA8B38ACB390}" srcId="{C5B63ED7-ABC4-4045-9350-45CDD7675699}" destId="{55D529B0-798B-4C6A-A60D-153D25EE0D43}" srcOrd="0" destOrd="0" parTransId="{5AABF521-D339-4461-B780-4B7060DED6B5}" sibTransId="{5B229048-00C9-4549-BA04-6D6DF9E9FE47}"/>
    <dgm:cxn modelId="{D595D84F-0720-4888-9A0C-96DFA1EE3AA8}" type="presParOf" srcId="{EADED467-19A0-498C-9416-19DF45796F43}" destId="{EC0B384A-F39C-40B5-8245-E7496E16A035}" srcOrd="0" destOrd="0" presId="urn:microsoft.com/office/officeart/2005/8/layout/target3"/>
    <dgm:cxn modelId="{E14EA979-4A33-4838-BC20-F0340E68AC26}" type="presParOf" srcId="{EADED467-19A0-498C-9416-19DF45796F43}" destId="{E0D52865-25E7-485F-817C-335EC9FDBFF4}" srcOrd="1" destOrd="0" presId="urn:microsoft.com/office/officeart/2005/8/layout/target3"/>
    <dgm:cxn modelId="{9CCF9B62-1E41-4803-988B-0E2625815B66}" type="presParOf" srcId="{EADED467-19A0-498C-9416-19DF45796F43}" destId="{11E4A702-2316-4959-95E8-AB6CD6102F75}" srcOrd="2" destOrd="0" presId="urn:microsoft.com/office/officeart/2005/8/layout/target3"/>
    <dgm:cxn modelId="{D649CEBF-BEE7-47F8-9CB5-F113745740E2}" type="presParOf" srcId="{EADED467-19A0-498C-9416-19DF45796F43}" destId="{CBF80D39-8A72-4ECF-BA70-3F51FC61BE08}" srcOrd="3" destOrd="0" presId="urn:microsoft.com/office/officeart/2005/8/layout/target3"/>
    <dgm:cxn modelId="{B6C38406-9E64-4C37-9311-2F330BC1D526}" type="presParOf" srcId="{EADED467-19A0-498C-9416-19DF45796F43}" destId="{80C9C3D4-235D-4828-BCE3-B6879625E778}" srcOrd="4" destOrd="0" presId="urn:microsoft.com/office/officeart/2005/8/layout/target3"/>
    <dgm:cxn modelId="{1F303D8B-A634-44B8-A324-8525FE0D0744}" type="presParOf" srcId="{EADED467-19A0-498C-9416-19DF45796F43}" destId="{6DAB02C6-2123-4320-BB26-EAD296924D12}" srcOrd="5" destOrd="0" presId="urn:microsoft.com/office/officeart/2005/8/layout/target3"/>
    <dgm:cxn modelId="{D41331F8-8051-4FC7-A9D8-6A915FEF0A46}" type="presParOf" srcId="{EADED467-19A0-498C-9416-19DF45796F43}" destId="{75D2FA18-744F-4A7C-8713-52A0544E4CCC}" srcOrd="6" destOrd="0" presId="urn:microsoft.com/office/officeart/2005/8/layout/target3"/>
    <dgm:cxn modelId="{8FB00F4C-AB1E-43F6-A95A-47C5FBAB6784}" type="presParOf" srcId="{EADED467-19A0-498C-9416-19DF45796F43}" destId="{29E7EF96-F698-4533-8BBE-A246986561A1}"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FA1D5-8BC8-4789-9CA7-9EC174EFB754}">
      <dsp:nvSpPr>
        <dsp:cNvPr id="0" name=""/>
        <dsp:cNvSpPr/>
      </dsp:nvSpPr>
      <dsp:spPr>
        <a:xfrm>
          <a:off x="-6070" y="0"/>
          <a:ext cx="2640925" cy="2640925"/>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FEC40-8613-4A09-97B1-DBE93374D0FC}">
      <dsp:nvSpPr>
        <dsp:cNvPr id="0" name=""/>
        <dsp:cNvSpPr/>
      </dsp:nvSpPr>
      <dsp:spPr>
        <a:xfrm>
          <a:off x="1288213" y="0"/>
          <a:ext cx="6323403" cy="264092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tr-TR" sz="2400" b="1" kern="1200" dirty="0"/>
            <a:t>İngilizce Mütercim ve Tercümanlık Anabilim Dalı Başkanı Doç. Dr. Elif TOKDEMİR DEMİREL</a:t>
          </a:r>
          <a:endParaRPr lang="tr-TR" sz="2400" kern="1200" dirty="0"/>
        </a:p>
      </dsp:txBody>
      <dsp:txXfrm>
        <a:off x="1288213" y="0"/>
        <a:ext cx="6323403" cy="1254439"/>
      </dsp:txXfrm>
    </dsp:sp>
    <dsp:sp modelId="{FB5B371D-C8BC-48F3-BCC5-F4796903DC71}">
      <dsp:nvSpPr>
        <dsp:cNvPr id="0" name=""/>
        <dsp:cNvSpPr/>
      </dsp:nvSpPr>
      <dsp:spPr>
        <a:xfrm>
          <a:off x="678667" y="1080122"/>
          <a:ext cx="1254439" cy="1254439"/>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3DCAFC-3E39-4229-BA63-DD1DC0C550FE}">
      <dsp:nvSpPr>
        <dsp:cNvPr id="0" name=""/>
        <dsp:cNvSpPr/>
      </dsp:nvSpPr>
      <dsp:spPr>
        <a:xfrm>
          <a:off x="1260833" y="1139587"/>
          <a:ext cx="6347684" cy="1501338"/>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endParaRPr lang="tr-TR" sz="1800" kern="1200" dirty="0"/>
        </a:p>
        <a:p>
          <a:pPr marL="0" lvl="0" indent="0" algn="ctr" defTabSz="800100" rtl="0">
            <a:lnSpc>
              <a:spcPct val="90000"/>
            </a:lnSpc>
            <a:spcBef>
              <a:spcPct val="0"/>
            </a:spcBef>
            <a:spcAft>
              <a:spcPct val="35000"/>
            </a:spcAft>
            <a:buNone/>
          </a:pPr>
          <a:r>
            <a:rPr lang="tr-TR" sz="1800" kern="1200" dirty="0"/>
            <a:t>Yüksek Lisansını Bilkent Üniversitesi’nde İngilizcenin Yabancı Dil olarak Öğretimi Programında, ikinci yüksek lisansını Northern Arizona Üniversitesi’nde İngilizce Öğretmenliği bölümünde yaptı. Doktorasını ODTÜ İngiliz Dili Eğitimi Programında tamamladı.</a:t>
          </a:r>
        </a:p>
      </dsp:txBody>
      <dsp:txXfrm>
        <a:off x="1260833" y="1139587"/>
        <a:ext cx="6347684" cy="1501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426EF-A24C-4A54-88A2-4EB26F57CD21}">
      <dsp:nvSpPr>
        <dsp:cNvPr id="0" name=""/>
        <dsp:cNvSpPr/>
      </dsp:nvSpPr>
      <dsp:spPr>
        <a:xfrm>
          <a:off x="0" y="0"/>
          <a:ext cx="2308225" cy="2308225"/>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8C820F-E4F3-48C5-9C59-DFB4A4D4F81E}">
      <dsp:nvSpPr>
        <dsp:cNvPr id="0" name=""/>
        <dsp:cNvSpPr/>
      </dsp:nvSpPr>
      <dsp:spPr>
        <a:xfrm>
          <a:off x="1154112" y="0"/>
          <a:ext cx="6411912" cy="230822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tr-TR" sz="2400" b="1" kern="1200" dirty="0"/>
            <a:t>Doç. Dr. Aytaç ÇELTEK</a:t>
          </a:r>
          <a:endParaRPr lang="tr-TR" sz="2400" kern="1200" dirty="0"/>
        </a:p>
      </dsp:txBody>
      <dsp:txXfrm>
        <a:off x="1154112" y="0"/>
        <a:ext cx="6411912" cy="1096406"/>
      </dsp:txXfrm>
    </dsp:sp>
    <dsp:sp modelId="{9CCF646B-002B-40B1-8059-6C63998B5422}">
      <dsp:nvSpPr>
        <dsp:cNvPr id="0" name=""/>
        <dsp:cNvSpPr/>
      </dsp:nvSpPr>
      <dsp:spPr>
        <a:xfrm>
          <a:off x="605909" y="1096406"/>
          <a:ext cx="1096406" cy="1096406"/>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8427C5-ACBA-4935-B418-1737A7ADC7BD}">
      <dsp:nvSpPr>
        <dsp:cNvPr id="0" name=""/>
        <dsp:cNvSpPr/>
      </dsp:nvSpPr>
      <dsp:spPr>
        <a:xfrm>
          <a:off x="1154112" y="1096406"/>
          <a:ext cx="6411912" cy="1096406"/>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tr-TR" sz="1700" kern="1200" dirty="0"/>
            <a:t>Yüksek Lisans ve doktora eğitimini Dokuz Eylül Üniversitesi Dilbilim Bölümünde tamamladı. Halen Batı Dilleri ve Edebiyatları Bölüm Başkan Yardımcılığı görevini yürütmektedir. </a:t>
          </a:r>
        </a:p>
      </dsp:txBody>
      <dsp:txXfrm>
        <a:off x="1154112" y="1096406"/>
        <a:ext cx="6411912" cy="1096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FA1D5-8BC8-4789-9CA7-9EC174EFB754}">
      <dsp:nvSpPr>
        <dsp:cNvPr id="0" name=""/>
        <dsp:cNvSpPr/>
      </dsp:nvSpPr>
      <dsp:spPr>
        <a:xfrm>
          <a:off x="0" y="0"/>
          <a:ext cx="1200150" cy="1200150"/>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FEC40-8613-4A09-97B1-DBE93374D0FC}">
      <dsp:nvSpPr>
        <dsp:cNvPr id="0" name=""/>
        <dsp:cNvSpPr/>
      </dsp:nvSpPr>
      <dsp:spPr>
        <a:xfrm>
          <a:off x="571505" y="0"/>
          <a:ext cx="6900862" cy="12001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tr-TR" sz="2400" b="1" kern="1200" dirty="0"/>
            <a:t>Dr. Öğr. Üyesi Nejla GEZMİŞ</a:t>
          </a:r>
          <a:endParaRPr lang="tr-TR" sz="2400" kern="1200" dirty="0"/>
        </a:p>
      </dsp:txBody>
      <dsp:txXfrm>
        <a:off x="571505" y="0"/>
        <a:ext cx="6900862" cy="570071"/>
      </dsp:txXfrm>
    </dsp:sp>
    <dsp:sp modelId="{FB5B371D-C8BC-48F3-BCC5-F4796903DC71}">
      <dsp:nvSpPr>
        <dsp:cNvPr id="0" name=""/>
        <dsp:cNvSpPr/>
      </dsp:nvSpPr>
      <dsp:spPr>
        <a:xfrm>
          <a:off x="315039" y="570071"/>
          <a:ext cx="570071" cy="570071"/>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3DCAFC-3E39-4229-BA63-DD1DC0C550FE}">
      <dsp:nvSpPr>
        <dsp:cNvPr id="0" name=""/>
        <dsp:cNvSpPr/>
      </dsp:nvSpPr>
      <dsp:spPr>
        <a:xfrm>
          <a:off x="600074" y="570071"/>
          <a:ext cx="6900862" cy="570071"/>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tr-TR" sz="1800" kern="1200" dirty="0"/>
            <a:t>Yüksek Lisans ve doktorasını Ankara Üniversitesi Yabancı Dil Öğretimi Programında tamamladı.</a:t>
          </a:r>
        </a:p>
      </dsp:txBody>
      <dsp:txXfrm>
        <a:off x="600074" y="570071"/>
        <a:ext cx="6900862" cy="5700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FA1D5-8BC8-4789-9CA7-9EC174EFB754}">
      <dsp:nvSpPr>
        <dsp:cNvPr id="0" name=""/>
        <dsp:cNvSpPr/>
      </dsp:nvSpPr>
      <dsp:spPr>
        <a:xfrm>
          <a:off x="0" y="-2913"/>
          <a:ext cx="1200150" cy="1200150"/>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FEC40-8613-4A09-97B1-DBE93374D0FC}">
      <dsp:nvSpPr>
        <dsp:cNvPr id="0" name=""/>
        <dsp:cNvSpPr/>
      </dsp:nvSpPr>
      <dsp:spPr>
        <a:xfrm>
          <a:off x="571505" y="-2913"/>
          <a:ext cx="6900862" cy="12001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tr-TR" sz="2400" b="1" kern="1200" dirty="0"/>
            <a:t>Dr. Öğr. Üyesi Özgür ŞEN BARTAN</a:t>
          </a:r>
          <a:endParaRPr lang="tr-TR" sz="2400" kern="1200" dirty="0"/>
        </a:p>
      </dsp:txBody>
      <dsp:txXfrm>
        <a:off x="571505" y="-2913"/>
        <a:ext cx="6900862" cy="570071"/>
      </dsp:txXfrm>
    </dsp:sp>
    <dsp:sp modelId="{FB5B371D-C8BC-48F3-BCC5-F4796903DC71}">
      <dsp:nvSpPr>
        <dsp:cNvPr id="0" name=""/>
        <dsp:cNvSpPr/>
      </dsp:nvSpPr>
      <dsp:spPr>
        <a:xfrm>
          <a:off x="315039" y="567157"/>
          <a:ext cx="570071" cy="570071"/>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3DCAFC-3E39-4229-BA63-DD1DC0C550FE}">
      <dsp:nvSpPr>
        <dsp:cNvPr id="0" name=""/>
        <dsp:cNvSpPr/>
      </dsp:nvSpPr>
      <dsp:spPr>
        <a:xfrm>
          <a:off x="600074" y="501322"/>
          <a:ext cx="6900862" cy="70174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tr-TR" sz="1800" kern="1200" dirty="0"/>
            <a:t>Yüksek Lisansını Hacettepe Üniversitesi Sosyoloji Bölümünde, doktorasını Ankara Üniversitesi Yabancı Dil Öğretimi Programında tamamladı.</a:t>
          </a:r>
        </a:p>
      </dsp:txBody>
      <dsp:txXfrm>
        <a:off x="600074" y="501322"/>
        <a:ext cx="6900862" cy="7017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FA1D5-8BC8-4789-9CA7-9EC174EFB754}">
      <dsp:nvSpPr>
        <dsp:cNvPr id="0" name=""/>
        <dsp:cNvSpPr/>
      </dsp:nvSpPr>
      <dsp:spPr>
        <a:xfrm>
          <a:off x="0" y="0"/>
          <a:ext cx="1200150" cy="1200150"/>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FEC40-8613-4A09-97B1-DBE93374D0FC}">
      <dsp:nvSpPr>
        <dsp:cNvPr id="0" name=""/>
        <dsp:cNvSpPr/>
      </dsp:nvSpPr>
      <dsp:spPr>
        <a:xfrm>
          <a:off x="571505" y="0"/>
          <a:ext cx="6900862" cy="12001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tr-TR" sz="2400" b="1" kern="1200" dirty="0"/>
            <a:t>Dr. Öğr. Üyesi Zeynep BAŞER</a:t>
          </a:r>
          <a:endParaRPr lang="tr-TR" sz="2400" kern="1200" dirty="0"/>
        </a:p>
      </dsp:txBody>
      <dsp:txXfrm>
        <a:off x="571505" y="0"/>
        <a:ext cx="6900862" cy="570071"/>
      </dsp:txXfrm>
    </dsp:sp>
    <dsp:sp modelId="{FB5B371D-C8BC-48F3-BCC5-F4796903DC71}">
      <dsp:nvSpPr>
        <dsp:cNvPr id="0" name=""/>
        <dsp:cNvSpPr/>
      </dsp:nvSpPr>
      <dsp:spPr>
        <a:xfrm>
          <a:off x="315039" y="570071"/>
          <a:ext cx="570071" cy="570071"/>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3DCAFC-3E39-4229-BA63-DD1DC0C550FE}">
      <dsp:nvSpPr>
        <dsp:cNvPr id="0" name=""/>
        <dsp:cNvSpPr/>
      </dsp:nvSpPr>
      <dsp:spPr>
        <a:xfrm>
          <a:off x="600074" y="570071"/>
          <a:ext cx="6900862" cy="570071"/>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tr-TR" sz="1800" kern="1200" dirty="0"/>
            <a:t>Yüksek Lisansını ODTÜ İngilizce Öğretmenliği Bölümünde, doktorasını ODTÜ Bilişsel Bilimler Bölümünde tamamladı.</a:t>
          </a:r>
        </a:p>
      </dsp:txBody>
      <dsp:txXfrm>
        <a:off x="600074" y="570071"/>
        <a:ext cx="6900862" cy="5700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B384A-F39C-40B5-8245-E7496E16A035}">
      <dsp:nvSpPr>
        <dsp:cNvPr id="0" name=""/>
        <dsp:cNvSpPr/>
      </dsp:nvSpPr>
      <dsp:spPr>
        <a:xfrm>
          <a:off x="0" y="0"/>
          <a:ext cx="1477962" cy="1477962"/>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4A702-2316-4959-95E8-AB6CD6102F75}">
      <dsp:nvSpPr>
        <dsp:cNvPr id="0" name=""/>
        <dsp:cNvSpPr/>
      </dsp:nvSpPr>
      <dsp:spPr>
        <a:xfrm>
          <a:off x="738981" y="0"/>
          <a:ext cx="6533356" cy="1477962"/>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tr-TR" sz="2400" b="1" kern="1200" dirty="0"/>
            <a:t>Dr. </a:t>
          </a:r>
          <a:r>
            <a:rPr lang="tr-TR" sz="2400" b="1" kern="1200" dirty="0" err="1"/>
            <a:t>Öğr</a:t>
          </a:r>
          <a:r>
            <a:rPr lang="tr-TR" sz="2400" b="1" kern="1200" dirty="0"/>
            <a:t>. Üyesi Mehtap ARAL DUVAN</a:t>
          </a:r>
          <a:endParaRPr lang="tr-TR" sz="2400" kern="1200" dirty="0"/>
        </a:p>
      </dsp:txBody>
      <dsp:txXfrm>
        <a:off x="738981" y="0"/>
        <a:ext cx="6533356" cy="702031"/>
      </dsp:txXfrm>
    </dsp:sp>
    <dsp:sp modelId="{80C9C3D4-235D-4828-BCE3-B6879625E778}">
      <dsp:nvSpPr>
        <dsp:cNvPr id="0" name=""/>
        <dsp:cNvSpPr/>
      </dsp:nvSpPr>
      <dsp:spPr>
        <a:xfrm>
          <a:off x="387965" y="702031"/>
          <a:ext cx="702031" cy="702031"/>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B02C6-2123-4320-BB26-EAD296924D12}">
      <dsp:nvSpPr>
        <dsp:cNvPr id="0" name=""/>
        <dsp:cNvSpPr/>
      </dsp:nvSpPr>
      <dsp:spPr>
        <a:xfrm>
          <a:off x="738981" y="702031"/>
          <a:ext cx="6533356" cy="702031"/>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tr-TR" sz="1800" kern="1200" dirty="0"/>
            <a:t>Yüksek lisansını Hacettepe Üniversitesi İngilizce Mütercim Tercümanlık Bölümünde tamamladı. Doktorasına İstanbul Üniversitesi Çeviribilim </a:t>
          </a:r>
          <a:r>
            <a:rPr lang="tr-TR" sz="1800" kern="1200"/>
            <a:t>Bölümünde tamamlamıştır.</a:t>
          </a:r>
          <a:endParaRPr lang="tr-TR" sz="1800" kern="1200" dirty="0"/>
        </a:p>
      </dsp:txBody>
      <dsp:txXfrm>
        <a:off x="738981" y="702031"/>
        <a:ext cx="6533356" cy="7020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B384A-F39C-40B5-8245-E7496E16A035}">
      <dsp:nvSpPr>
        <dsp:cNvPr id="0" name=""/>
        <dsp:cNvSpPr/>
      </dsp:nvSpPr>
      <dsp:spPr>
        <a:xfrm>
          <a:off x="37806" y="-14823"/>
          <a:ext cx="1477962" cy="1477962"/>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4A702-2316-4959-95E8-AB6CD6102F75}">
      <dsp:nvSpPr>
        <dsp:cNvPr id="0" name=""/>
        <dsp:cNvSpPr/>
      </dsp:nvSpPr>
      <dsp:spPr>
        <a:xfrm>
          <a:off x="738981" y="0"/>
          <a:ext cx="6533356" cy="1477962"/>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tr-TR" sz="2400" b="1" kern="1200" dirty="0"/>
            <a:t>Arş. Gör. Selim Ozan ÇEKÇİ</a:t>
          </a:r>
          <a:endParaRPr lang="tr-TR" sz="2400" kern="1200" dirty="0"/>
        </a:p>
      </dsp:txBody>
      <dsp:txXfrm>
        <a:off x="738981" y="0"/>
        <a:ext cx="6533356" cy="702031"/>
      </dsp:txXfrm>
    </dsp:sp>
    <dsp:sp modelId="{80C9C3D4-235D-4828-BCE3-B6879625E778}">
      <dsp:nvSpPr>
        <dsp:cNvPr id="0" name=""/>
        <dsp:cNvSpPr/>
      </dsp:nvSpPr>
      <dsp:spPr>
        <a:xfrm>
          <a:off x="387965" y="702031"/>
          <a:ext cx="702031" cy="702031"/>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B02C6-2123-4320-BB26-EAD296924D12}">
      <dsp:nvSpPr>
        <dsp:cNvPr id="0" name=""/>
        <dsp:cNvSpPr/>
      </dsp:nvSpPr>
      <dsp:spPr>
        <a:xfrm>
          <a:off x="738981" y="702031"/>
          <a:ext cx="6533356" cy="702031"/>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tr-TR" sz="1800" kern="1200" dirty="0"/>
            <a:t>Yüksek lisansını Hacettepe Üniversitesi İngilizce Mütercim Tercümanlık Bölümünde tamamladı. Doktorasına aynı bölümde devam etmektedir.</a:t>
          </a:r>
        </a:p>
      </dsp:txBody>
      <dsp:txXfrm>
        <a:off x="738981" y="702031"/>
        <a:ext cx="6533356" cy="7020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B384A-F39C-40B5-8245-E7496E16A035}">
      <dsp:nvSpPr>
        <dsp:cNvPr id="0" name=""/>
        <dsp:cNvSpPr/>
      </dsp:nvSpPr>
      <dsp:spPr>
        <a:xfrm>
          <a:off x="37806" y="-14823"/>
          <a:ext cx="1477962" cy="1477962"/>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4A702-2316-4959-95E8-AB6CD6102F75}">
      <dsp:nvSpPr>
        <dsp:cNvPr id="0" name=""/>
        <dsp:cNvSpPr/>
      </dsp:nvSpPr>
      <dsp:spPr>
        <a:xfrm>
          <a:off x="738981" y="0"/>
          <a:ext cx="6533356" cy="1477962"/>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tr-TR" sz="2400" b="1" kern="1200" dirty="0"/>
            <a:t>Arş. Gör. Ahmet Sadrettin MADEN</a:t>
          </a:r>
          <a:endParaRPr lang="tr-TR" sz="2400" kern="1200" dirty="0"/>
        </a:p>
      </dsp:txBody>
      <dsp:txXfrm>
        <a:off x="738981" y="0"/>
        <a:ext cx="6533356" cy="702031"/>
      </dsp:txXfrm>
    </dsp:sp>
    <dsp:sp modelId="{80C9C3D4-235D-4828-BCE3-B6879625E778}">
      <dsp:nvSpPr>
        <dsp:cNvPr id="0" name=""/>
        <dsp:cNvSpPr/>
      </dsp:nvSpPr>
      <dsp:spPr>
        <a:xfrm>
          <a:off x="387965" y="702031"/>
          <a:ext cx="702031" cy="702031"/>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B02C6-2123-4320-BB26-EAD296924D12}">
      <dsp:nvSpPr>
        <dsp:cNvPr id="0" name=""/>
        <dsp:cNvSpPr/>
      </dsp:nvSpPr>
      <dsp:spPr>
        <a:xfrm>
          <a:off x="738981" y="702031"/>
          <a:ext cx="6533356" cy="702031"/>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tr-TR" sz="1800" kern="1200" dirty="0"/>
            <a:t>Lisansını Kırıkkale Üniversitesi İngilizce Mütercim ve Tercümanlık Bölümünde tamamladı. Yüksek lisansına aynı bölümde devam etmektedir.</a:t>
          </a:r>
        </a:p>
      </dsp:txBody>
      <dsp:txXfrm>
        <a:off x="738981" y="702031"/>
        <a:ext cx="6533356" cy="702031"/>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F7714D74-45D7-48CB-9959-B1BB998F3B32}" type="datetimeFigureOut">
              <a:rPr lang="tr-TR" smtClean="0"/>
              <a:pPr/>
              <a:t>21.07.2023</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F5EF0AC2-5C27-4B88-B259-84CD4517B58F}"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F7714D74-45D7-48CB-9959-B1BB998F3B32}" type="datetimeFigureOut">
              <a:rPr lang="tr-TR" smtClean="0"/>
              <a:pPr/>
              <a:t>21.07.2023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5EF0AC2-5C27-4B88-B259-84CD4517B58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F7714D74-45D7-48CB-9959-B1BB998F3B32}" type="datetimeFigureOut">
              <a:rPr lang="tr-TR" smtClean="0"/>
              <a:pPr/>
              <a:t>21.07.2023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5EF0AC2-5C27-4B88-B259-84CD4517B58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4"/>
          </p:nvPr>
        </p:nvSpPr>
        <p:spPr/>
        <p:txBody>
          <a:bodyPr rtlCol="0"/>
          <a:lstStyle/>
          <a:p>
            <a:fld id="{F7714D74-45D7-48CB-9959-B1BB998F3B32}" type="datetimeFigureOut">
              <a:rPr lang="tr-TR" smtClean="0"/>
              <a:pPr/>
              <a:t>21.07.2023</a:t>
            </a:fld>
            <a:endParaRPr lang="tr-TR"/>
          </a:p>
        </p:txBody>
      </p:sp>
      <p:sp>
        <p:nvSpPr>
          <p:cNvPr id="9" name="8 Slayt Numarası Yer Tutucusu"/>
          <p:cNvSpPr>
            <a:spLocks noGrp="1"/>
          </p:cNvSpPr>
          <p:nvPr>
            <p:ph type="sldNum" sz="quarter" idx="15"/>
          </p:nvPr>
        </p:nvSpPr>
        <p:spPr/>
        <p:txBody>
          <a:bodyPr rtlCol="0"/>
          <a:lstStyle/>
          <a:p>
            <a:fld id="{F5EF0AC2-5C27-4B88-B259-84CD4517B58F}"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F7714D74-45D7-48CB-9959-B1BB998F3B32}" type="datetimeFigureOut">
              <a:rPr lang="tr-TR" smtClean="0"/>
              <a:pPr/>
              <a:t>21.07.2023</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F5EF0AC2-5C27-4B88-B259-84CD4517B58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F7714D74-45D7-48CB-9959-B1BB998F3B32}" type="datetimeFigureOut">
              <a:rPr lang="tr-TR" smtClean="0"/>
              <a:pPr/>
              <a:t>21.07.2023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5EF0AC2-5C27-4B88-B259-84CD4517B58F}"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a:t>Asıl başlık stili için tıklatın</a:t>
            </a:r>
            <a:endParaRPr kumimoji="0" lang="en-US"/>
          </a:p>
        </p:txBody>
      </p:sp>
      <p:sp>
        <p:nvSpPr>
          <p:cNvPr id="7" name="6 Veri Yer Tutucusu"/>
          <p:cNvSpPr>
            <a:spLocks noGrp="1"/>
          </p:cNvSpPr>
          <p:nvPr>
            <p:ph type="dt" sz="half" idx="10"/>
          </p:nvPr>
        </p:nvSpPr>
        <p:spPr/>
        <p:txBody>
          <a:bodyPr/>
          <a:lstStyle/>
          <a:p>
            <a:fld id="{F7714D74-45D7-48CB-9959-B1BB998F3B32}" type="datetimeFigureOut">
              <a:rPr lang="tr-TR" smtClean="0"/>
              <a:pPr/>
              <a:t>21.07.2023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5EF0AC2-5C27-4B88-B259-84CD4517B58F}"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6" name="5 Veri Yer Tutucusu"/>
          <p:cNvSpPr>
            <a:spLocks noGrp="1"/>
          </p:cNvSpPr>
          <p:nvPr>
            <p:ph type="dt" sz="half" idx="10"/>
          </p:nvPr>
        </p:nvSpPr>
        <p:spPr/>
        <p:txBody>
          <a:bodyPr rtlCol="0"/>
          <a:lstStyle/>
          <a:p>
            <a:fld id="{F7714D74-45D7-48CB-9959-B1BB998F3B32}" type="datetimeFigureOut">
              <a:rPr lang="tr-TR" smtClean="0"/>
              <a:pPr/>
              <a:t>21.07.2023</a:t>
            </a:fld>
            <a:endParaRPr lang="tr-TR"/>
          </a:p>
        </p:txBody>
      </p:sp>
      <p:sp>
        <p:nvSpPr>
          <p:cNvPr id="7" name="6 Slayt Numarası Yer Tutucusu"/>
          <p:cNvSpPr>
            <a:spLocks noGrp="1"/>
          </p:cNvSpPr>
          <p:nvPr>
            <p:ph type="sldNum" sz="quarter" idx="11"/>
          </p:nvPr>
        </p:nvSpPr>
        <p:spPr/>
        <p:txBody>
          <a:bodyPr rtlCol="0"/>
          <a:lstStyle/>
          <a:p>
            <a:fld id="{F5EF0AC2-5C27-4B88-B259-84CD4517B58F}"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7714D74-45D7-48CB-9959-B1BB998F3B32}" type="datetimeFigureOut">
              <a:rPr lang="tr-TR" smtClean="0"/>
              <a:pPr/>
              <a:t>21.07.2023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5EF0AC2-5C27-4B88-B259-84CD4517B58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20 Veri Yer Tutucusu"/>
          <p:cNvSpPr>
            <a:spLocks noGrp="1"/>
          </p:cNvSpPr>
          <p:nvPr>
            <p:ph type="dt" sz="half" idx="14"/>
          </p:nvPr>
        </p:nvSpPr>
        <p:spPr/>
        <p:txBody>
          <a:bodyPr rtlCol="0"/>
          <a:lstStyle/>
          <a:p>
            <a:fld id="{F7714D74-45D7-48CB-9959-B1BB998F3B32}" type="datetimeFigureOut">
              <a:rPr lang="tr-TR" smtClean="0"/>
              <a:pPr/>
              <a:t>21.07.2023</a:t>
            </a:fld>
            <a:endParaRPr lang="tr-TR"/>
          </a:p>
        </p:txBody>
      </p:sp>
      <p:sp>
        <p:nvSpPr>
          <p:cNvPr id="22" name="21 Slayt Numarası Yer Tutucusu"/>
          <p:cNvSpPr>
            <a:spLocks noGrp="1"/>
          </p:cNvSpPr>
          <p:nvPr>
            <p:ph type="sldNum" sz="quarter" idx="15"/>
          </p:nvPr>
        </p:nvSpPr>
        <p:spPr/>
        <p:txBody>
          <a:bodyPr rtlCol="0"/>
          <a:lstStyle/>
          <a:p>
            <a:fld id="{F5EF0AC2-5C27-4B88-B259-84CD4517B58F}"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F7714D74-45D7-48CB-9959-B1BB998F3B32}" type="datetimeFigureOut">
              <a:rPr lang="tr-TR" smtClean="0"/>
              <a:pPr/>
              <a:t>21.07.2023</a:t>
            </a:fld>
            <a:endParaRPr lang="tr-TR"/>
          </a:p>
        </p:txBody>
      </p:sp>
      <p:sp>
        <p:nvSpPr>
          <p:cNvPr id="18" name="17 Slayt Numarası Yer Tutucusu"/>
          <p:cNvSpPr>
            <a:spLocks noGrp="1"/>
          </p:cNvSpPr>
          <p:nvPr>
            <p:ph type="sldNum" sz="quarter" idx="11"/>
          </p:nvPr>
        </p:nvSpPr>
        <p:spPr/>
        <p:txBody>
          <a:bodyPr rtlCol="0"/>
          <a:lstStyle/>
          <a:p>
            <a:fld id="{F5EF0AC2-5C27-4B88-B259-84CD4517B58F}"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7714D74-45D7-48CB-9959-B1BB998F3B32}" type="datetimeFigureOut">
              <a:rPr lang="tr-TR" smtClean="0"/>
              <a:pPr/>
              <a:t>21.07.2023</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5EF0AC2-5C27-4B88-B259-84CD4517B58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9.jpe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0.jpe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mailto:selimozancekci@gmail.com" TargetMode="External"/><Relationship Id="rId3" Type="http://schemas.openxmlformats.org/officeDocument/2006/relationships/hyperlink" Target="mailto:aytacc@hotmail.com" TargetMode="External"/><Relationship Id="rId7" Type="http://schemas.openxmlformats.org/officeDocument/2006/relationships/hyperlink" Target="mailto:mehtaparal38@gmail.com" TargetMode="External"/><Relationship Id="rId2" Type="http://schemas.openxmlformats.org/officeDocument/2006/relationships/hyperlink" Target="mailto:elif6171@gmail.com" TargetMode="External"/><Relationship Id="rId1" Type="http://schemas.openxmlformats.org/officeDocument/2006/relationships/slideLayout" Target="../slideLayouts/slideLayout2.xml"/><Relationship Id="rId6" Type="http://schemas.openxmlformats.org/officeDocument/2006/relationships/hyperlink" Target="mailto:zynpbaser@gmail.com" TargetMode="External"/><Relationship Id="rId5" Type="http://schemas.openxmlformats.org/officeDocument/2006/relationships/hyperlink" Target="mailto:ozgursen1@yahoo.com" TargetMode="External"/><Relationship Id="rId4" Type="http://schemas.openxmlformats.org/officeDocument/2006/relationships/hyperlink" Target="mailto:nejlagezmis@gmail.com" TargetMode="External"/><Relationship Id="rId9" Type="http://schemas.openxmlformats.org/officeDocument/2006/relationships/hyperlink" Target="mailto:ahmet.s.maden@kku.edu.t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123728" y="980728"/>
            <a:ext cx="6606480" cy="3406530"/>
          </a:xfrm>
        </p:spPr>
        <p:txBody>
          <a:bodyPr>
            <a:normAutofit/>
          </a:bodyPr>
          <a:lstStyle/>
          <a:p>
            <a:pPr algn="ctr"/>
            <a:r>
              <a:rPr lang="tr-TR" dirty="0"/>
              <a:t>KIRIKKALE ÜNİVERSİTESİ</a:t>
            </a:r>
            <a:br>
              <a:rPr lang="tr-TR" dirty="0"/>
            </a:br>
            <a:r>
              <a:rPr lang="tr-TR" dirty="0">
                <a:solidFill>
                  <a:schemeClr val="accent1">
                    <a:lumMod val="50000"/>
                  </a:schemeClr>
                </a:solidFill>
              </a:rPr>
              <a:t>BATI DİLLERİ VE EDEBİYATLARI BÖLÜMÜ</a:t>
            </a:r>
            <a:br>
              <a:rPr lang="tr-TR" dirty="0">
                <a:solidFill>
                  <a:schemeClr val="accent1">
                    <a:lumMod val="50000"/>
                  </a:schemeClr>
                </a:solidFill>
              </a:rPr>
            </a:br>
            <a:r>
              <a:rPr lang="tr-TR" dirty="0">
                <a:solidFill>
                  <a:schemeClr val="accent1">
                    <a:lumMod val="75000"/>
                  </a:schemeClr>
                </a:solidFill>
              </a:rPr>
              <a:t>İNGİLİZCE MÜTERCİM VE TERCÜMANLIK ANABİLİM DALI </a:t>
            </a:r>
            <a:br>
              <a:rPr lang="tr-TR" dirty="0"/>
            </a:br>
            <a:endParaRPr lang="tr-TR" dirty="0"/>
          </a:p>
        </p:txBody>
      </p:sp>
      <p:sp>
        <p:nvSpPr>
          <p:cNvPr id="3" name="2 Alt Başlık"/>
          <p:cNvSpPr>
            <a:spLocks noGrp="1"/>
          </p:cNvSpPr>
          <p:nvPr>
            <p:ph type="subTitle" idx="1"/>
          </p:nvPr>
        </p:nvSpPr>
        <p:spPr>
          <a:xfrm>
            <a:off x="2483768" y="4387258"/>
            <a:ext cx="6172200" cy="1371600"/>
          </a:xfrm>
        </p:spPr>
        <p:txBody>
          <a:bodyPr>
            <a:noAutofit/>
          </a:bodyPr>
          <a:lstStyle/>
          <a:p>
            <a:pPr algn="ctr"/>
            <a:r>
              <a:rPr lang="tr-TR" sz="2800" dirty="0"/>
              <a:t>BÖLÜM TANITIM YANSISI</a:t>
            </a:r>
          </a:p>
          <a:p>
            <a:pPr algn="ctr"/>
            <a:endParaRPr lang="tr-TR"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214282" y="4586304"/>
          <a:ext cx="7500937" cy="120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Resim" descr="nejla hoca foto.jpg"/>
          <p:cNvPicPr>
            <a:picLocks noChangeAspect="1"/>
          </p:cNvPicPr>
          <p:nvPr/>
        </p:nvPicPr>
        <p:blipFill>
          <a:blip r:embed="rId7" cstate="print"/>
          <a:stretch>
            <a:fillRect/>
          </a:stretch>
        </p:blipFill>
        <p:spPr>
          <a:xfrm>
            <a:off x="2857488" y="928670"/>
            <a:ext cx="2930400" cy="2930400"/>
          </a:xfrm>
          <a:prstGeom prst="rect">
            <a:avLst/>
          </a:prstGeom>
        </p:spPr>
      </p:pic>
    </p:spTree>
  </p:cSld>
  <p:clrMapOvr>
    <a:masterClrMapping/>
  </p:clrMapOvr>
  <p:transition spd="slow" advClick="0" advTm="10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214282" y="4586304"/>
          <a:ext cx="7500937" cy="120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Resim" descr="özgür hoca foto.png"/>
          <p:cNvPicPr>
            <a:picLocks noChangeAspect="1"/>
          </p:cNvPicPr>
          <p:nvPr/>
        </p:nvPicPr>
        <p:blipFill>
          <a:blip r:embed="rId7" cstate="print"/>
          <a:stretch>
            <a:fillRect/>
          </a:stretch>
        </p:blipFill>
        <p:spPr>
          <a:xfrm>
            <a:off x="2571736" y="714357"/>
            <a:ext cx="2930400" cy="2922349"/>
          </a:xfrm>
          <a:prstGeom prst="rect">
            <a:avLst/>
          </a:prstGeom>
        </p:spPr>
      </p:pic>
    </p:spTree>
  </p:cSld>
  <p:clrMapOvr>
    <a:masterClrMapping/>
  </p:clrMapOvr>
  <p:transition spd="slow" advClick="0" advTm="10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214282" y="4586304"/>
          <a:ext cx="7500937" cy="120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Resim" descr="zeynep başer foto.jpg"/>
          <p:cNvPicPr>
            <a:picLocks noChangeAspect="1"/>
          </p:cNvPicPr>
          <p:nvPr/>
        </p:nvPicPr>
        <p:blipFill>
          <a:blip r:embed="rId7" cstate="print"/>
          <a:stretch>
            <a:fillRect/>
          </a:stretch>
        </p:blipFill>
        <p:spPr>
          <a:xfrm>
            <a:off x="3000363" y="1357297"/>
            <a:ext cx="2930400" cy="2930400"/>
          </a:xfrm>
          <a:prstGeom prst="rect">
            <a:avLst/>
          </a:prstGeom>
        </p:spPr>
      </p:pic>
    </p:spTree>
  </p:cSld>
  <p:clrMapOvr>
    <a:masterClrMapping/>
  </p:clrMapOvr>
  <p:transition spd="slow" advClick="0" advTm="1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technopc\Desktop\3209-56899945864_1549288341283_916646_n.jpg"/>
          <p:cNvPicPr>
            <a:picLocks noChangeAspect="1" noChangeArrowheads="1"/>
          </p:cNvPicPr>
          <p:nvPr/>
        </p:nvPicPr>
        <p:blipFill>
          <a:blip r:embed="rId2" cstate="print"/>
          <a:stretch>
            <a:fillRect/>
          </a:stretch>
        </p:blipFill>
        <p:spPr bwMode="auto">
          <a:xfrm>
            <a:off x="2339752" y="1124744"/>
            <a:ext cx="3707189" cy="27803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4" name="3 Diyagram"/>
          <p:cNvGraphicFramePr/>
          <p:nvPr>
            <p:extLst>
              <p:ext uri="{D42A27DB-BD31-4B8C-83A1-F6EECF244321}">
                <p14:modId xmlns:p14="http://schemas.microsoft.com/office/powerpoint/2010/main" val="2807060293"/>
              </p:ext>
            </p:extLst>
          </p:nvPr>
        </p:nvGraphicFramePr>
        <p:xfrm>
          <a:off x="285720" y="4379930"/>
          <a:ext cx="7272338" cy="1477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Click="0" advTm="9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val="3842075359"/>
              </p:ext>
            </p:extLst>
          </p:nvPr>
        </p:nvGraphicFramePr>
        <p:xfrm>
          <a:off x="285720" y="4379930"/>
          <a:ext cx="7272338" cy="1477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Resim" descr="selim foto.jpg"/>
          <p:cNvPicPr>
            <a:picLocks noChangeAspect="1"/>
          </p:cNvPicPr>
          <p:nvPr/>
        </p:nvPicPr>
        <p:blipFill>
          <a:blip r:embed="rId7" cstate="print"/>
          <a:stretch>
            <a:fillRect/>
          </a:stretch>
        </p:blipFill>
        <p:spPr>
          <a:xfrm>
            <a:off x="2857488" y="1142984"/>
            <a:ext cx="2930400" cy="2930400"/>
          </a:xfrm>
          <a:prstGeom prst="rect">
            <a:avLst/>
          </a:prstGeom>
        </p:spPr>
      </p:pic>
    </p:spTree>
  </p:cSld>
  <p:clrMapOvr>
    <a:masterClrMapping/>
  </p:clrMapOvr>
  <p:transition spd="slow" advClick="0" advTm="9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val="780962814"/>
              </p:ext>
            </p:extLst>
          </p:nvPr>
        </p:nvGraphicFramePr>
        <p:xfrm>
          <a:off x="285720" y="4379930"/>
          <a:ext cx="7272338" cy="1477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descr="kişi, şahıs, insan yüzü, giyim, frak gömleği içeren bir resim&#10;&#10;Açıklama otomatik olarak oluşturuldu">
            <a:extLst>
              <a:ext uri="{FF2B5EF4-FFF2-40B4-BE49-F238E27FC236}">
                <a16:creationId xmlns:a16="http://schemas.microsoft.com/office/drawing/2014/main" id="{56BEB5AF-A53F-215C-AC5D-B2B1776FD5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5816" y="1000108"/>
            <a:ext cx="3005113" cy="3019939"/>
          </a:xfrm>
          <a:prstGeom prst="rect">
            <a:avLst/>
          </a:prstGeom>
        </p:spPr>
      </p:pic>
    </p:spTree>
    <p:extLst>
      <p:ext uri="{BB962C8B-B14F-4D97-AF65-F5344CB8AC3E}">
        <p14:creationId xmlns:p14="http://schemas.microsoft.com/office/powerpoint/2010/main" val="3779646070"/>
      </p:ext>
    </p:extLst>
  </p:cSld>
  <p:clrMapOvr>
    <a:masterClrMapping/>
  </p:clrMapOvr>
  <p:transition spd="slow" advClick="0" advTm="9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dizüstü, iç mekan, duvar, bilgisayar içeren bir resim&#10;&#10;Açıklama otomatik olarak oluşturuldu">
            <a:extLst>
              <a:ext uri="{FF2B5EF4-FFF2-40B4-BE49-F238E27FC236}">
                <a16:creationId xmlns:a16="http://schemas.microsoft.com/office/drawing/2014/main" id="{A2E8F01A-4EA8-4981-BE7D-4F40362C94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556793"/>
            <a:ext cx="2376264" cy="3168352"/>
          </a:xfrm>
          <a:prstGeom prst="rect">
            <a:avLst/>
          </a:prstGeom>
        </p:spPr>
      </p:pic>
      <p:sp>
        <p:nvSpPr>
          <p:cNvPr id="7" name="6 Metin kutusu"/>
          <p:cNvSpPr txBox="1"/>
          <p:nvPr/>
        </p:nvSpPr>
        <p:spPr>
          <a:xfrm>
            <a:off x="1115616" y="548680"/>
            <a:ext cx="3557384" cy="369332"/>
          </a:xfrm>
          <a:prstGeom prst="rect">
            <a:avLst/>
          </a:prstGeom>
          <a:noFill/>
        </p:spPr>
        <p:txBody>
          <a:bodyPr wrap="none" rtlCol="0">
            <a:spAutoFit/>
          </a:bodyPr>
          <a:lstStyle/>
          <a:p>
            <a:r>
              <a:rPr lang="tr-TR" dirty="0"/>
              <a:t>Anabilim dalına emeği geçenler</a:t>
            </a:r>
          </a:p>
        </p:txBody>
      </p:sp>
      <p:pic>
        <p:nvPicPr>
          <p:cNvPr id="1026" name="Picture 2" descr="C:\Users\LENOVO\Desktop\kamil hoca.jpg"/>
          <p:cNvPicPr>
            <a:picLocks noChangeAspect="1" noChangeArrowheads="1"/>
          </p:cNvPicPr>
          <p:nvPr/>
        </p:nvPicPr>
        <p:blipFill>
          <a:blip r:embed="rId3" cstate="print"/>
          <a:srcRect/>
          <a:stretch>
            <a:fillRect/>
          </a:stretch>
        </p:blipFill>
        <p:spPr bwMode="auto">
          <a:xfrm>
            <a:off x="3779913" y="1988840"/>
            <a:ext cx="2088232" cy="2088233"/>
          </a:xfrm>
          <a:prstGeom prst="rect">
            <a:avLst/>
          </a:prstGeom>
          <a:noFill/>
        </p:spPr>
      </p:pic>
      <p:pic>
        <p:nvPicPr>
          <p:cNvPr id="1027" name="Picture 3" descr="C:\Users\LENOVO\Desktop\ayça hoca.png"/>
          <p:cNvPicPr>
            <a:picLocks noChangeAspect="1" noChangeArrowheads="1"/>
          </p:cNvPicPr>
          <p:nvPr/>
        </p:nvPicPr>
        <p:blipFill>
          <a:blip r:embed="rId4" cstate="print"/>
          <a:srcRect/>
          <a:stretch>
            <a:fillRect/>
          </a:stretch>
        </p:blipFill>
        <p:spPr bwMode="auto">
          <a:xfrm>
            <a:off x="6300192" y="2060848"/>
            <a:ext cx="2038350" cy="2000250"/>
          </a:xfrm>
          <a:prstGeom prst="rect">
            <a:avLst/>
          </a:prstGeom>
          <a:noFill/>
        </p:spPr>
      </p:pic>
      <p:sp>
        <p:nvSpPr>
          <p:cNvPr id="6" name="5 Metin kutusu"/>
          <p:cNvSpPr txBox="1"/>
          <p:nvPr/>
        </p:nvSpPr>
        <p:spPr>
          <a:xfrm>
            <a:off x="323528" y="5157192"/>
            <a:ext cx="3168352" cy="923330"/>
          </a:xfrm>
          <a:prstGeom prst="rect">
            <a:avLst/>
          </a:prstGeom>
          <a:noFill/>
        </p:spPr>
        <p:txBody>
          <a:bodyPr wrap="square" rtlCol="0">
            <a:spAutoFit/>
          </a:bodyPr>
          <a:lstStyle/>
          <a:p>
            <a:r>
              <a:rPr lang="tr-TR" dirty="0"/>
              <a:t>Dr. </a:t>
            </a:r>
            <a:r>
              <a:rPr lang="tr-TR" dirty="0" err="1"/>
              <a:t>Öğr</a:t>
            </a:r>
            <a:r>
              <a:rPr lang="tr-TR" dirty="0"/>
              <a:t>. </a:t>
            </a:r>
            <a:r>
              <a:rPr lang="tr-TR" dirty="0" err="1"/>
              <a:t>Üy</a:t>
            </a:r>
            <a:r>
              <a:rPr lang="tr-TR" dirty="0"/>
              <a:t>. Caner </a:t>
            </a:r>
            <a:r>
              <a:rPr lang="tr-TR" dirty="0" err="1"/>
              <a:t>Çetiner</a:t>
            </a:r>
            <a:endParaRPr lang="tr-TR" dirty="0"/>
          </a:p>
          <a:p>
            <a:r>
              <a:rPr lang="tr-TR" dirty="0"/>
              <a:t>Bandırma On Dokuz Eylül Üniversitesi</a:t>
            </a:r>
          </a:p>
        </p:txBody>
      </p:sp>
      <p:sp>
        <p:nvSpPr>
          <p:cNvPr id="8" name="7 Metin kutusu"/>
          <p:cNvSpPr txBox="1"/>
          <p:nvPr/>
        </p:nvSpPr>
        <p:spPr>
          <a:xfrm>
            <a:off x="3707904" y="4509120"/>
            <a:ext cx="2304256" cy="923330"/>
          </a:xfrm>
          <a:prstGeom prst="rect">
            <a:avLst/>
          </a:prstGeom>
          <a:noFill/>
        </p:spPr>
        <p:txBody>
          <a:bodyPr wrap="square" rtlCol="0">
            <a:spAutoFit/>
          </a:bodyPr>
          <a:lstStyle/>
          <a:p>
            <a:r>
              <a:rPr lang="tr-TR" dirty="0"/>
              <a:t>Doç. Dr. Kâmil Kurtul</a:t>
            </a:r>
          </a:p>
          <a:p>
            <a:r>
              <a:rPr lang="tr-TR" dirty="0"/>
              <a:t>UNICEF</a:t>
            </a:r>
          </a:p>
        </p:txBody>
      </p:sp>
      <p:sp>
        <p:nvSpPr>
          <p:cNvPr id="9" name="8 Metin kutusu"/>
          <p:cNvSpPr txBox="1"/>
          <p:nvPr/>
        </p:nvSpPr>
        <p:spPr>
          <a:xfrm>
            <a:off x="6300192" y="4437112"/>
            <a:ext cx="1944216" cy="1754326"/>
          </a:xfrm>
          <a:prstGeom prst="rect">
            <a:avLst/>
          </a:prstGeom>
          <a:noFill/>
        </p:spPr>
        <p:txBody>
          <a:bodyPr wrap="square" rtlCol="0">
            <a:spAutoFit/>
          </a:bodyPr>
          <a:lstStyle/>
          <a:p>
            <a:r>
              <a:rPr lang="tr-TR" dirty="0"/>
              <a:t>Dr. </a:t>
            </a:r>
            <a:r>
              <a:rPr lang="tr-TR" dirty="0" err="1"/>
              <a:t>Öğr</a:t>
            </a:r>
            <a:r>
              <a:rPr lang="tr-TR" dirty="0"/>
              <a:t>. </a:t>
            </a:r>
            <a:r>
              <a:rPr lang="tr-TR" dirty="0" err="1"/>
              <a:t>Üy</a:t>
            </a:r>
            <a:r>
              <a:rPr lang="tr-TR" dirty="0"/>
              <a:t>. </a:t>
            </a:r>
            <a:r>
              <a:rPr lang="tr-TR" dirty="0" err="1"/>
              <a:t>Müjgan</a:t>
            </a:r>
            <a:r>
              <a:rPr lang="tr-TR" dirty="0"/>
              <a:t> Ayça </a:t>
            </a:r>
            <a:r>
              <a:rPr lang="tr-TR" dirty="0" err="1"/>
              <a:t>Vurmay</a:t>
            </a:r>
            <a:endParaRPr lang="tr-TR" dirty="0"/>
          </a:p>
          <a:p>
            <a:r>
              <a:rPr lang="tr-TR" dirty="0"/>
              <a:t>Hatay Mustafa Kemal Üniversitesi</a:t>
            </a:r>
          </a:p>
        </p:txBody>
      </p:sp>
    </p:spTree>
  </p:cSld>
  <p:clrMapOvr>
    <a:masterClrMapping/>
  </p:clrMapOvr>
  <p:transition spd="slow" advClick="0" advTm="10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BÖLÜM SEKRETERİ</a:t>
            </a:r>
          </a:p>
        </p:txBody>
      </p:sp>
      <p:graphicFrame>
        <p:nvGraphicFramePr>
          <p:cNvPr id="6" name="5 İçerik Yer Tutucusu"/>
          <p:cNvGraphicFramePr>
            <a:graphicFrameLocks noGrp="1"/>
          </p:cNvGraphicFramePr>
          <p:nvPr>
            <p:ph sz="quarter" idx="1"/>
            <p:extLst>
              <p:ext uri="{D42A27DB-BD31-4B8C-83A1-F6EECF244321}">
                <p14:modId xmlns:p14="http://schemas.microsoft.com/office/powerpoint/2010/main" val="3143975993"/>
              </p:ext>
            </p:extLst>
          </p:nvPr>
        </p:nvGraphicFramePr>
        <p:xfrm>
          <a:off x="2483768" y="5445224"/>
          <a:ext cx="2736304" cy="731520"/>
        </p:xfrm>
        <a:graphic>
          <a:graphicData uri="http://schemas.openxmlformats.org/drawingml/2006/table">
            <a:tbl>
              <a:tblPr firstRow="1" bandRow="1">
                <a:tableStyleId>{2D5ABB26-0587-4C30-8999-92F81FD0307C}</a:tableStyleId>
              </a:tblPr>
              <a:tblGrid>
                <a:gridCol w="2736304">
                  <a:extLst>
                    <a:ext uri="{9D8B030D-6E8A-4147-A177-3AD203B41FA5}">
                      <a16:colId xmlns:a16="http://schemas.microsoft.com/office/drawing/2014/main" val="20000"/>
                    </a:ext>
                  </a:extLst>
                </a:gridCol>
              </a:tblGrid>
              <a:tr h="288032">
                <a:tc>
                  <a:txBody>
                    <a:bodyPr/>
                    <a:lstStyle/>
                    <a:p>
                      <a:r>
                        <a:rPr lang="tr-TR" dirty="0"/>
                        <a:t>Özlem ERDURAN</a:t>
                      </a:r>
                    </a:p>
                  </a:txBody>
                  <a:tcPr/>
                </a:tc>
                <a:extLst>
                  <a:ext uri="{0D108BD9-81ED-4DB2-BD59-A6C34878D82A}">
                    <a16:rowId xmlns:a16="http://schemas.microsoft.com/office/drawing/2014/main" val="10000"/>
                  </a:ext>
                </a:extLst>
              </a:tr>
              <a:tr h="288032">
                <a:tc>
                  <a:txBody>
                    <a:bodyPr/>
                    <a:lstStyle/>
                    <a:p>
                      <a:endParaRPr lang="tr-TR" dirty="0"/>
                    </a:p>
                  </a:txBody>
                  <a:tcPr/>
                </a:tc>
                <a:extLst>
                  <a:ext uri="{0D108BD9-81ED-4DB2-BD59-A6C34878D82A}">
                    <a16:rowId xmlns:a16="http://schemas.microsoft.com/office/drawing/2014/main" val="10001"/>
                  </a:ext>
                </a:extLst>
              </a:tr>
            </a:tbl>
          </a:graphicData>
        </a:graphic>
      </p:graphicFrame>
      <p:pic>
        <p:nvPicPr>
          <p:cNvPr id="3" name="Picture 2" descr="C:\Users\kku09112021\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844824"/>
            <a:ext cx="3456855" cy="34568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MÜFREDAT DERSLERİ</a:t>
            </a:r>
          </a:p>
        </p:txBody>
      </p:sp>
      <p:sp>
        <p:nvSpPr>
          <p:cNvPr id="3" name="2 İçerik Yer Tutucusu"/>
          <p:cNvSpPr>
            <a:spLocks noGrp="1"/>
          </p:cNvSpPr>
          <p:nvPr>
            <p:ph sz="quarter" idx="1"/>
          </p:nvPr>
        </p:nvSpPr>
        <p:spPr/>
        <p:txBody>
          <a:bodyPr>
            <a:normAutofit fontScale="92500"/>
          </a:bodyPr>
          <a:lstStyle/>
          <a:p>
            <a:pPr algn="just"/>
            <a:r>
              <a:rPr lang="tr-TR" dirty="0">
                <a:solidFill>
                  <a:schemeClr val="accent1">
                    <a:lumMod val="75000"/>
                  </a:schemeClr>
                </a:solidFill>
              </a:rPr>
              <a:t>Müfredat</a:t>
            </a:r>
          </a:p>
          <a:p>
            <a:pPr marL="263525" indent="0" algn="just">
              <a:buNone/>
            </a:pPr>
            <a:r>
              <a:rPr lang="tr-TR" dirty="0"/>
              <a:t>Müfredat derslerimiz yani 4 yıl boyunca alabileceğiniz tüm dersler anabilim dalımızın internet sayfasında yayınlanmaktadır.</a:t>
            </a:r>
          </a:p>
          <a:p>
            <a:pPr algn="just"/>
            <a:r>
              <a:rPr lang="tr-TR" dirty="0">
                <a:solidFill>
                  <a:schemeClr val="accent1">
                    <a:lumMod val="75000"/>
                  </a:schemeClr>
                </a:solidFill>
              </a:rPr>
              <a:t>Seçmeli Yabancı Dil</a:t>
            </a:r>
          </a:p>
          <a:p>
            <a:pPr algn="just">
              <a:buNone/>
            </a:pPr>
            <a:r>
              <a:rPr lang="tr-TR" dirty="0"/>
              <a:t>	İlk dönem Almanca ya da Fransızca dillerinden birini seçip </a:t>
            </a:r>
            <a:r>
              <a:rPr lang="tr-TR" b="1" dirty="0"/>
              <a:t>8 dönem boyunca aynı dilde </a:t>
            </a:r>
            <a:r>
              <a:rPr lang="tr-TR" dirty="0"/>
              <a:t>ders almak zorundasınız.</a:t>
            </a:r>
          </a:p>
          <a:p>
            <a:pPr algn="just"/>
            <a:r>
              <a:rPr lang="tr-TR" dirty="0">
                <a:solidFill>
                  <a:schemeClr val="accent1">
                    <a:lumMod val="75000"/>
                  </a:schemeClr>
                </a:solidFill>
              </a:rPr>
              <a:t>Önkoşullu dersler</a:t>
            </a:r>
          </a:p>
          <a:p>
            <a:pPr algn="just">
              <a:buNone/>
            </a:pPr>
            <a:r>
              <a:rPr lang="tr-TR" dirty="0"/>
              <a:t>	Müfredattaki belli dersler sonraki dönemlerde alacağınız diğer belli derslerin önkoşulu olan derslerdir, dolayısıyla o dersi geçemezseniz diğer dönem önkoşulu olan diğer dersi alamayacaksınız.</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2400" dirty="0"/>
              <a:t>İNGİLİZCE MÜTERCİM ve TERCÜMANLIK </a:t>
            </a:r>
            <a:br>
              <a:rPr lang="tr-TR" sz="2400" dirty="0"/>
            </a:br>
            <a:r>
              <a:rPr lang="tr-TR" sz="2400" dirty="0"/>
              <a:t>2020-2021 EĞİTİM ÖĞRETİM YILI</a:t>
            </a:r>
            <a:br>
              <a:rPr lang="tr-TR" sz="2400" dirty="0"/>
            </a:br>
            <a:r>
              <a:rPr lang="tr-TR" sz="2400" dirty="0"/>
              <a:t> LİSANS MÜFREDATI</a:t>
            </a:r>
          </a:p>
        </p:txBody>
      </p:sp>
      <p:graphicFrame>
        <p:nvGraphicFramePr>
          <p:cNvPr id="10" name="İçerik Yer Tutucusu 9">
            <a:extLst>
              <a:ext uri="{FF2B5EF4-FFF2-40B4-BE49-F238E27FC236}">
                <a16:creationId xmlns:a16="http://schemas.microsoft.com/office/drawing/2014/main" id="{499EC306-9FE8-451D-9A3A-D06ED30D9391}"/>
              </a:ext>
            </a:extLst>
          </p:cNvPr>
          <p:cNvGraphicFramePr>
            <a:graphicFrameLocks noGrp="1"/>
          </p:cNvGraphicFramePr>
          <p:nvPr>
            <p:ph sz="quarter" idx="1"/>
            <p:extLst>
              <p:ext uri="{D42A27DB-BD31-4B8C-83A1-F6EECF244321}">
                <p14:modId xmlns:p14="http://schemas.microsoft.com/office/powerpoint/2010/main" val="1210400105"/>
              </p:ext>
            </p:extLst>
          </p:nvPr>
        </p:nvGraphicFramePr>
        <p:xfrm>
          <a:off x="971600" y="1772816"/>
          <a:ext cx="6828486" cy="4032448"/>
        </p:xfrm>
        <a:graphic>
          <a:graphicData uri="http://schemas.openxmlformats.org/drawingml/2006/table">
            <a:tbl>
              <a:tblPr firstRow="1" firstCol="1" bandRow="1"/>
              <a:tblGrid>
                <a:gridCol w="1706750">
                  <a:extLst>
                    <a:ext uri="{9D8B030D-6E8A-4147-A177-3AD203B41FA5}">
                      <a16:colId xmlns:a16="http://schemas.microsoft.com/office/drawing/2014/main" val="2611534709"/>
                    </a:ext>
                  </a:extLst>
                </a:gridCol>
                <a:gridCol w="1706750">
                  <a:extLst>
                    <a:ext uri="{9D8B030D-6E8A-4147-A177-3AD203B41FA5}">
                      <a16:colId xmlns:a16="http://schemas.microsoft.com/office/drawing/2014/main" val="2091001490"/>
                    </a:ext>
                  </a:extLst>
                </a:gridCol>
                <a:gridCol w="1707493">
                  <a:extLst>
                    <a:ext uri="{9D8B030D-6E8A-4147-A177-3AD203B41FA5}">
                      <a16:colId xmlns:a16="http://schemas.microsoft.com/office/drawing/2014/main" val="3066680112"/>
                    </a:ext>
                  </a:extLst>
                </a:gridCol>
                <a:gridCol w="1707493">
                  <a:extLst>
                    <a:ext uri="{9D8B030D-6E8A-4147-A177-3AD203B41FA5}">
                      <a16:colId xmlns:a16="http://schemas.microsoft.com/office/drawing/2014/main" val="4149852511"/>
                    </a:ext>
                  </a:extLst>
                </a:gridCol>
              </a:tblGrid>
              <a:tr h="217861">
                <a:tc>
                  <a:txBody>
                    <a:bodyPr/>
                    <a:lstStyle/>
                    <a:p>
                      <a:pPr marL="0" lvl="0" indent="0">
                        <a:lnSpc>
                          <a:spcPct val="107000"/>
                        </a:lnSpc>
                        <a:spcAft>
                          <a:spcPts val="0"/>
                        </a:spcAft>
                        <a:buFont typeface="+mj-lt"/>
                        <a:buNone/>
                      </a:pPr>
                      <a:r>
                        <a:rPr lang="tr-TR" sz="1100" dirty="0">
                          <a:effectLst/>
                          <a:latin typeface="Calibri" panose="020F0502020204030204" pitchFamily="34" charset="0"/>
                          <a:ea typeface="Calibri" panose="020F0502020204030204" pitchFamily="34" charset="0"/>
                          <a:cs typeface="Times New Roman" panose="02020603050405020304" pitchFamily="18" charset="0"/>
                        </a:rPr>
                        <a:t>1. Yarıyıl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tr-TR" sz="1100" dirty="0">
                          <a:effectLst/>
                          <a:latin typeface="Calibri" panose="020F0502020204030204" pitchFamily="34" charset="0"/>
                          <a:ea typeface="Calibri" panose="020F0502020204030204" pitchFamily="34" charset="0"/>
                          <a:cs typeface="Times New Roman" panose="02020603050405020304" pitchFamily="18" charset="0"/>
                        </a:rPr>
                        <a:t>2. Yarıyıl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tr-TR" sz="1100" dirty="0">
                          <a:effectLst/>
                          <a:latin typeface="Calibri" panose="020F0502020204030204" pitchFamily="34" charset="0"/>
                          <a:ea typeface="Calibri" panose="020F0502020204030204" pitchFamily="34" charset="0"/>
                          <a:cs typeface="Times New Roman" panose="02020603050405020304" pitchFamily="18" charset="0"/>
                        </a:rPr>
                        <a:t>3. Yarıyıl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tr-TR" sz="1100" dirty="0">
                          <a:effectLst/>
                          <a:latin typeface="Calibri" panose="020F0502020204030204" pitchFamily="34" charset="0"/>
                          <a:ea typeface="Calibri" panose="020F0502020204030204" pitchFamily="34" charset="0"/>
                          <a:cs typeface="Times New Roman" panose="02020603050405020304" pitchFamily="18" charset="0"/>
                        </a:rPr>
                        <a:t>4. Yarıyıl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3116037"/>
                  </a:ext>
                </a:extLst>
              </a:tr>
              <a:tr h="217861">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Zorunlu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5253769"/>
                  </a:ext>
                </a:extLst>
              </a:tr>
              <a:tr h="2041439">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İngilizce Dilbilgisi 1</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İngilizce Konuşma 1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İngilizce Okuma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İngilizce Sözcük Bilgisi 1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Türk Dili 1</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Temel Bilgi Teknolojileri Kullanımı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İngilizce Dilbilgisi 2</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İngilizce Konuşma 2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İngilizce Yazma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Yazılı Çeviriye Giriş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İngilizce Sözcük Bilgisi 2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Kültürlerarası İletişim ve İnsanlık Tarihi</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Türk Dili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err="1">
                          <a:effectLst/>
                          <a:latin typeface="Calibri" panose="020F0502020204030204" pitchFamily="34" charset="0"/>
                          <a:ea typeface="Calibri" panose="020F0502020204030204" pitchFamily="34" charset="0"/>
                          <a:cs typeface="Times New Roman" panose="02020603050405020304" pitchFamily="18" charset="0"/>
                        </a:rPr>
                        <a:t>Sözdizim</a:t>
                      </a:r>
                      <a:r>
                        <a:rPr lang="tr-TR"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Metin Çevirisi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Dilbilim 1</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Atatürk İlkeleri ve İnkılap Tarihi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Özel Alan Çevirisi 2</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Çeviri Kuramları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Dilbilim 2</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Atatürk İlkeleri ve İnkılap Tarihi 2</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Çevirmenler için Türkçe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3185320"/>
                  </a:ext>
                </a:extLst>
              </a:tr>
              <a:tr h="217861">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Seçmeli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Seçmeli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4772188"/>
                  </a:ext>
                </a:extLst>
              </a:tr>
              <a:tr h="673756">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Özel Alan Bilgisi 1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Çevirmenler için Edebiyat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Bilgisayar Destekli Çeviri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İletişim Becerileri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593916"/>
                  </a:ext>
                </a:extLst>
              </a:tr>
              <a:tr h="217861">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Yabancı Dil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Yabancı Dil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Zorunlu Yabancı Dil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Yabancı Dil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837406"/>
                  </a:ext>
                </a:extLst>
              </a:tr>
              <a:tr h="445809">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Almanca 1</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 Fransızca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Almanca 2</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Fransızca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Almanca</a:t>
                      </a:r>
                      <a:r>
                        <a:rPr lang="tr-TR" sz="1100" baseline="0" dirty="0">
                          <a:effectLst/>
                          <a:latin typeface="Calibri" panose="020F0502020204030204" pitchFamily="34" charset="0"/>
                          <a:ea typeface="Calibri" panose="020F0502020204030204" pitchFamily="34" charset="0"/>
                          <a:cs typeface="Times New Roman" panose="02020603050405020304" pitchFamily="18" charset="0"/>
                        </a:rPr>
                        <a:t> 3</a:t>
                      </a:r>
                      <a:r>
                        <a:rPr lang="tr-TR"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Fransızca</a:t>
                      </a:r>
                      <a:r>
                        <a:rPr lang="tr-TR" sz="1100" baseline="0" dirty="0">
                          <a:effectLst/>
                          <a:latin typeface="Calibri" panose="020F0502020204030204" pitchFamily="34" charset="0"/>
                          <a:ea typeface="Calibri" panose="020F0502020204030204" pitchFamily="34" charset="0"/>
                          <a:cs typeface="Times New Roman" panose="02020603050405020304" pitchFamily="18" charset="0"/>
                        </a:rPr>
                        <a:t> 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Almanca</a:t>
                      </a:r>
                      <a:r>
                        <a:rPr lang="tr-TR" sz="1100" baseline="0" dirty="0">
                          <a:effectLst/>
                          <a:latin typeface="Calibri" panose="020F0502020204030204" pitchFamily="34" charset="0"/>
                          <a:ea typeface="Calibri" panose="020F0502020204030204" pitchFamily="34" charset="0"/>
                          <a:cs typeface="Times New Roman" panose="02020603050405020304" pitchFamily="18" charset="0"/>
                        </a:rPr>
                        <a:t> 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 Fransızca</a:t>
                      </a:r>
                      <a:r>
                        <a:rPr lang="tr-TR" sz="1100" baseline="0" dirty="0">
                          <a:effectLst/>
                          <a:latin typeface="Calibri" panose="020F0502020204030204" pitchFamily="34" charset="0"/>
                          <a:ea typeface="Calibri" panose="020F0502020204030204" pitchFamily="34" charset="0"/>
                          <a:cs typeface="Times New Roman" panose="02020603050405020304" pitchFamily="18" charset="0"/>
                        </a:rPr>
                        <a:t> 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0499417"/>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ÜNİVERSİTENİN TARİHÇESİ</a:t>
            </a:r>
          </a:p>
        </p:txBody>
      </p:sp>
      <p:sp>
        <p:nvSpPr>
          <p:cNvPr id="3" name="2 İçerik Yer Tutucusu"/>
          <p:cNvSpPr>
            <a:spLocks noGrp="1"/>
          </p:cNvSpPr>
          <p:nvPr>
            <p:ph sz="quarter" idx="1"/>
          </p:nvPr>
        </p:nvSpPr>
        <p:spPr/>
        <p:txBody>
          <a:bodyPr>
            <a:normAutofit/>
          </a:bodyPr>
          <a:lstStyle/>
          <a:p>
            <a:pPr algn="just"/>
            <a:r>
              <a:rPr lang="tr-TR" dirty="0"/>
              <a:t> Kırıkkale Üniversitesi 3 Temmuz 1992 tarihinde kurulmuştur. 1993-1994 eğitim-öğretim yılına, 3 fakültede 6 bölüm, 1 yüksekokulda 10 program; 2 enstitüde ise 8 anabilim dalıyla başlamıştır</a:t>
            </a:r>
            <a:br>
              <a:rPr lang="tr-TR" dirty="0"/>
            </a:br>
            <a:endParaRPr lang="tr-TR" dirty="0"/>
          </a:p>
          <a:p>
            <a:pPr algn="just"/>
            <a:r>
              <a:rPr lang="tr-TR" dirty="0"/>
              <a:t>  Bugün itibariyle Üniversitemizde; 12 Fakülte, 1 Yüksekokul, 7 Meslek Yüksekokulu ve 3 Enstitü ile eğitim-öğretim faaliyeti yapılmaktadır.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id="{E5C48D53-2E61-4D87-B324-10B0E20D6472}"/>
              </a:ext>
            </a:extLst>
          </p:cNvPr>
          <p:cNvGraphicFramePr>
            <a:graphicFrameLocks noGrp="1"/>
          </p:cNvGraphicFramePr>
          <p:nvPr>
            <p:ph sz="quarter" idx="1"/>
            <p:extLst>
              <p:ext uri="{D42A27DB-BD31-4B8C-83A1-F6EECF244321}">
                <p14:modId xmlns:p14="http://schemas.microsoft.com/office/powerpoint/2010/main" val="1547113597"/>
              </p:ext>
            </p:extLst>
          </p:nvPr>
        </p:nvGraphicFramePr>
        <p:xfrm>
          <a:off x="971600" y="1304764"/>
          <a:ext cx="6912768" cy="4248471"/>
        </p:xfrm>
        <a:graphic>
          <a:graphicData uri="http://schemas.openxmlformats.org/drawingml/2006/table">
            <a:tbl>
              <a:tblPr firstRow="1" firstCol="1" bandRow="1"/>
              <a:tblGrid>
                <a:gridCol w="1727846">
                  <a:extLst>
                    <a:ext uri="{9D8B030D-6E8A-4147-A177-3AD203B41FA5}">
                      <a16:colId xmlns:a16="http://schemas.microsoft.com/office/drawing/2014/main" val="4157333583"/>
                    </a:ext>
                  </a:extLst>
                </a:gridCol>
                <a:gridCol w="1727846">
                  <a:extLst>
                    <a:ext uri="{9D8B030D-6E8A-4147-A177-3AD203B41FA5}">
                      <a16:colId xmlns:a16="http://schemas.microsoft.com/office/drawing/2014/main" val="2643427394"/>
                    </a:ext>
                  </a:extLst>
                </a:gridCol>
                <a:gridCol w="1728538">
                  <a:extLst>
                    <a:ext uri="{9D8B030D-6E8A-4147-A177-3AD203B41FA5}">
                      <a16:colId xmlns:a16="http://schemas.microsoft.com/office/drawing/2014/main" val="2988012156"/>
                    </a:ext>
                  </a:extLst>
                </a:gridCol>
                <a:gridCol w="1728538">
                  <a:extLst>
                    <a:ext uri="{9D8B030D-6E8A-4147-A177-3AD203B41FA5}">
                      <a16:colId xmlns:a16="http://schemas.microsoft.com/office/drawing/2014/main" val="4033168410"/>
                    </a:ext>
                  </a:extLst>
                </a:gridCol>
              </a:tblGrid>
              <a:tr h="252178">
                <a:tc>
                  <a:txBody>
                    <a:bodyPr/>
                    <a:lstStyle/>
                    <a:p>
                      <a:pPr marL="0" lvl="0" indent="0">
                        <a:lnSpc>
                          <a:spcPct val="107000"/>
                        </a:lnSpc>
                        <a:spcAft>
                          <a:spcPts val="0"/>
                        </a:spcAft>
                        <a:buFont typeface="+mj-lt"/>
                        <a:buNone/>
                      </a:pPr>
                      <a:r>
                        <a:rPr lang="tr-TR" sz="1100" dirty="0">
                          <a:effectLst/>
                          <a:latin typeface="Calibri" panose="020F0502020204030204" pitchFamily="34" charset="0"/>
                          <a:ea typeface="Calibri" panose="020F0502020204030204" pitchFamily="34" charset="0"/>
                          <a:cs typeface="Times New Roman" panose="02020603050405020304" pitchFamily="18" charset="0"/>
                        </a:rPr>
                        <a:t>5. Yarıyıl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tr-TR" sz="1100" dirty="0">
                          <a:effectLst/>
                          <a:latin typeface="Calibri" panose="020F0502020204030204" pitchFamily="34" charset="0"/>
                          <a:ea typeface="Calibri" panose="020F0502020204030204" pitchFamily="34" charset="0"/>
                          <a:cs typeface="Times New Roman" panose="02020603050405020304" pitchFamily="18" charset="0"/>
                        </a:rPr>
                        <a:t>6. Yarıyıl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tr-TR" sz="1100" dirty="0">
                          <a:effectLst/>
                          <a:latin typeface="Calibri" panose="020F0502020204030204" pitchFamily="34" charset="0"/>
                          <a:ea typeface="Calibri" panose="020F0502020204030204" pitchFamily="34" charset="0"/>
                          <a:cs typeface="Times New Roman" panose="02020603050405020304" pitchFamily="18" charset="0"/>
                        </a:rPr>
                        <a:t>7. Yarıyıl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tr-TR" sz="1100" dirty="0">
                          <a:effectLst/>
                          <a:latin typeface="Calibri" panose="020F0502020204030204" pitchFamily="34" charset="0"/>
                          <a:ea typeface="Calibri" panose="020F0502020204030204" pitchFamily="34" charset="0"/>
                          <a:cs typeface="Times New Roman" panose="02020603050405020304" pitchFamily="18" charset="0"/>
                        </a:rPr>
                        <a:t>8. Yarıyıl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200576"/>
                  </a:ext>
                </a:extLst>
              </a:tr>
              <a:tr h="211387">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762920"/>
                  </a:ext>
                </a:extLst>
              </a:tr>
              <a:tr h="1563029">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Yazın Çevirisi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Not-Alma Teknikleri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Medya Çevirisi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Söylem Çözümlemesi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Çeviri Teknolojileri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Özel Alan Çevirisi 2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Özel Alan Çevirisi 3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Sözlü Çeviriye Giriş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Çeviride Düzeltme ve Son Okuma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Ardıl Çeviri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Terimbilim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İhtisas Metinleri Çevirisi (İng-Tr)*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Çeviri Projesi Bitirme Ödevi (İng-Tr)*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İhtisas Metinleri Çevirisi (Tr-En)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Uluslararası Kurumlar ve Diplomasi*</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Çeviri Projesi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Bitirme Ödevi (Tr-En)*</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Yerelleştirme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9926152"/>
                  </a:ext>
                </a:extLst>
              </a:tr>
              <a:tr h="223731">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Seçmeli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Seçmeli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Seçmeli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Seçmeli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181870"/>
                  </a:ext>
                </a:extLst>
              </a:tr>
              <a:tr h="1337755">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Özel Alan Bilgisi 2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Özel Alan Bilgisi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Yazılı Metinden Sözlü Çeviri </a:t>
                      </a:r>
                    </a:p>
                    <a:p>
                      <a:pPr>
                        <a:lnSpc>
                          <a:spcPct val="107000"/>
                        </a:lnSpc>
                        <a:spcAft>
                          <a:spcPts val="0"/>
                        </a:spcAft>
                      </a:pPr>
                      <a:r>
                        <a:rPr lang="tr-TR" sz="1100" dirty="0" err="1">
                          <a:effectLst/>
                          <a:latin typeface="Calibri" panose="020F0502020204030204" pitchFamily="34" charset="0"/>
                          <a:ea typeface="Calibri" panose="020F0502020204030204" pitchFamily="34" charset="0"/>
                          <a:cs typeface="Times New Roman" panose="02020603050405020304" pitchFamily="18" charset="0"/>
                        </a:rPr>
                        <a:t>Çeviribilimde</a:t>
                      </a:r>
                      <a:r>
                        <a:rPr lang="tr-TR" sz="1100" dirty="0">
                          <a:effectLst/>
                          <a:latin typeface="Calibri" panose="020F0502020204030204" pitchFamily="34" charset="0"/>
                          <a:ea typeface="Calibri" panose="020F0502020204030204" pitchFamily="34" charset="0"/>
                          <a:cs typeface="Times New Roman" panose="02020603050405020304" pitchFamily="18" charset="0"/>
                        </a:rPr>
                        <a:t> Bilişsel Süreçler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Çeviride Bütünce Uygulamaları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Kadın Çalışmaları ve Çeviri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Altyazı ve Dublaj Çevirisi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Toplum Çevirmenliği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Çevirmenlik Meslek Bilgisi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Çevirmenler için Öğretim Becerileri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439297"/>
                  </a:ext>
                </a:extLst>
              </a:tr>
              <a:tr h="211387">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Yabancı Dil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Yabancı Dil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Yabancı Dil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Yabancı Dil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2932717"/>
                  </a:ext>
                </a:extLst>
              </a:tr>
              <a:tr h="449004">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Almanca 5</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Fransızca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Almanca 6</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Fransızca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Almanca 7</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Fransızca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Almanca 8</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Fransızca 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080009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DERS KAYDI </a:t>
            </a:r>
          </a:p>
        </p:txBody>
      </p:sp>
      <p:sp>
        <p:nvSpPr>
          <p:cNvPr id="3" name="Content Placeholder 2"/>
          <p:cNvSpPr>
            <a:spLocks noGrp="1"/>
          </p:cNvSpPr>
          <p:nvPr>
            <p:ph sz="quarter" idx="1"/>
          </p:nvPr>
        </p:nvSpPr>
        <p:spPr/>
        <p:txBody>
          <a:bodyPr/>
          <a:lstStyle/>
          <a:p>
            <a:pPr algn="just"/>
            <a:r>
              <a:rPr lang="tr-TR" dirty="0"/>
              <a:t>Ders kayıtlarınızda bir hata olması ya da eksik/fazla ders seçmiş olmanız durumunda </a:t>
            </a:r>
            <a:r>
              <a:rPr lang="tr-TR" b="1" dirty="0">
                <a:solidFill>
                  <a:schemeClr val="accent1">
                    <a:lumMod val="75000"/>
                  </a:schemeClr>
                </a:solidFill>
              </a:rPr>
              <a:t>ekle sil haftasında </a:t>
            </a:r>
            <a:r>
              <a:rPr lang="tr-TR" dirty="0"/>
              <a:t>danışmanınızın yanına uğrayarak ders kaydınızda düzenleme talebinde bulunmanız gerekir.</a:t>
            </a:r>
          </a:p>
          <a:p>
            <a:pPr algn="just"/>
            <a:r>
              <a:rPr lang="tr-TR" b="1" dirty="0"/>
              <a:t>İki üniversiteye aynı anda kayıtlı olan ya da artık yıl okuyan öğrencilerin </a:t>
            </a:r>
            <a:r>
              <a:rPr lang="tr-TR" dirty="0"/>
              <a:t>önce harç yatırıp ardından sistem açılınca ders kaydı yapması gerekmektedir. Harçla ilgili sorularınız için Öğrenci İşleri Daire Başkanlığı’yla görüşmeniz gerekmektedir.</a:t>
            </a:r>
          </a:p>
          <a:p>
            <a:endParaRPr lang="tr-TR" dirty="0"/>
          </a:p>
        </p:txBody>
      </p:sp>
    </p:spTree>
    <p:extLst>
      <p:ext uri="{BB962C8B-B14F-4D97-AF65-F5344CB8AC3E}">
        <p14:creationId xmlns:p14="http://schemas.microsoft.com/office/powerpoint/2010/main" val="2443519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AKTS</a:t>
            </a:r>
          </a:p>
        </p:txBody>
      </p:sp>
      <p:sp>
        <p:nvSpPr>
          <p:cNvPr id="3" name="2 İçerik Yer Tutucusu"/>
          <p:cNvSpPr>
            <a:spLocks noGrp="1"/>
          </p:cNvSpPr>
          <p:nvPr>
            <p:ph sz="quarter" idx="1"/>
          </p:nvPr>
        </p:nvSpPr>
        <p:spPr/>
        <p:txBody>
          <a:bodyPr>
            <a:normAutofit fontScale="85000" lnSpcReduction="20000"/>
          </a:bodyPr>
          <a:lstStyle/>
          <a:p>
            <a:pPr algn="just"/>
            <a:r>
              <a:rPr lang="tr-TR" dirty="0"/>
              <a:t>Öğrenciler; her yarıyıl en az </a:t>
            </a:r>
            <a:r>
              <a:rPr lang="tr-TR" b="1" dirty="0"/>
              <a:t>15 </a:t>
            </a:r>
            <a:r>
              <a:rPr lang="tr-TR" b="1" dirty="0" err="1"/>
              <a:t>AKTS’lik</a:t>
            </a:r>
            <a:r>
              <a:rPr lang="tr-TR" b="1" dirty="0"/>
              <a:t> </a:t>
            </a:r>
            <a:r>
              <a:rPr lang="tr-TR" dirty="0"/>
              <a:t>ders almak zorundadırlar. Her dönem müfredattan 30 AKTS alınır ancak önceki dönemlere ait genel not ortalaması 2.00’ın altında olan öğrenciler her yarıyıl en fazla </a:t>
            </a:r>
            <a:r>
              <a:rPr lang="tr-TR" b="1" dirty="0"/>
              <a:t>35 AKTS</a:t>
            </a:r>
            <a:r>
              <a:rPr lang="tr-TR" dirty="0"/>
              <a:t>, 2.00 ve üzerinde olan öğrenciler ise her yarıyıl en fazla </a:t>
            </a:r>
            <a:r>
              <a:rPr lang="tr-TR" b="1" dirty="0"/>
              <a:t>45 </a:t>
            </a:r>
            <a:r>
              <a:rPr lang="tr-TR" b="1" dirty="0" err="1"/>
              <a:t>AKTS’lik</a:t>
            </a:r>
            <a:r>
              <a:rPr lang="tr-TR" b="1" dirty="0"/>
              <a:t> </a:t>
            </a:r>
            <a:r>
              <a:rPr lang="tr-TR" dirty="0"/>
              <a:t>ders alabilirler. Öğretime yeni başlayan birinci sınıf öğrencilerine bu sınırlar uygulanmaz. Mezun durumunda olmak için 185 başarılı </a:t>
            </a:r>
            <a:r>
              <a:rPr lang="tr-TR" dirty="0" err="1"/>
              <a:t>AKTS’si</a:t>
            </a:r>
            <a:r>
              <a:rPr lang="tr-TR" dirty="0"/>
              <a:t> olanlara en fazla </a:t>
            </a:r>
            <a:r>
              <a:rPr lang="tr-TR" b="1" dirty="0"/>
              <a:t>55 AKTS </a:t>
            </a:r>
            <a:r>
              <a:rPr lang="tr-TR" dirty="0"/>
              <a:t>alma hakkı tanınır</a:t>
            </a:r>
          </a:p>
          <a:p>
            <a:pPr algn="just"/>
            <a:r>
              <a:rPr lang="tr-TR" dirty="0"/>
              <a:t>Üniversite yönetiminin yönetmelikte belirttiği bir karar doğrultusunda öğrencilerimizin daha fazla AKTS alabilmek üzere bir istekte bulunmamaları gerekmektedir. </a:t>
            </a:r>
          </a:p>
          <a:p>
            <a:pPr algn="just"/>
            <a:r>
              <a:rPr lang="tr-TR" dirty="0"/>
              <a:t>Her dönem öncelikle önceki dönemlerde geçemediğiniz ya da AKTS yetmediği için alamadığınız dersleri almak zorundasınız. </a:t>
            </a:r>
          </a:p>
          <a:p>
            <a:pPr algn="just"/>
            <a:r>
              <a:rPr lang="tr-TR" dirty="0"/>
              <a:t>Kalan AKTSlerinizle güncel dönem derslerinizi alabilirsiniz.</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AKTS</a:t>
            </a:r>
          </a:p>
        </p:txBody>
      </p:sp>
      <p:sp>
        <p:nvSpPr>
          <p:cNvPr id="3" name="2 İçerik Yer Tutucusu"/>
          <p:cNvSpPr>
            <a:spLocks noGrp="1"/>
          </p:cNvSpPr>
          <p:nvPr>
            <p:ph sz="quarter" idx="1"/>
          </p:nvPr>
        </p:nvSpPr>
        <p:spPr/>
        <p:txBody>
          <a:bodyPr>
            <a:normAutofit lnSpcReduction="10000"/>
          </a:bodyPr>
          <a:lstStyle/>
          <a:p>
            <a:pPr algn="just"/>
            <a:r>
              <a:rPr lang="tr-TR" dirty="0"/>
              <a:t>Üst dönemden ders alma koşulları: </a:t>
            </a:r>
          </a:p>
          <a:p>
            <a:pPr lvl="1" algn="just"/>
            <a:r>
              <a:rPr lang="tr-TR" dirty="0">
                <a:solidFill>
                  <a:schemeClr val="accent1">
                    <a:lumMod val="75000"/>
                  </a:schemeClr>
                </a:solidFill>
              </a:rPr>
              <a:t>Alt dönemden (geçilememiş ya da alınmamış) ders olmaması</a:t>
            </a:r>
          </a:p>
          <a:p>
            <a:pPr lvl="1" algn="just"/>
            <a:r>
              <a:rPr lang="tr-TR" dirty="0"/>
              <a:t>2 ders alabilmek için: </a:t>
            </a:r>
            <a:r>
              <a:rPr lang="tr-TR" dirty="0">
                <a:solidFill>
                  <a:schemeClr val="accent1">
                    <a:lumMod val="75000"/>
                  </a:schemeClr>
                </a:solidFill>
              </a:rPr>
              <a:t>2.5,</a:t>
            </a:r>
            <a:r>
              <a:rPr lang="tr-TR" dirty="0"/>
              <a:t> </a:t>
            </a:r>
          </a:p>
          <a:p>
            <a:pPr lvl="1" algn="just"/>
            <a:r>
              <a:rPr lang="tr-TR" dirty="0"/>
              <a:t>3 ders alabilmek için: </a:t>
            </a:r>
            <a:r>
              <a:rPr lang="tr-TR" dirty="0">
                <a:solidFill>
                  <a:schemeClr val="accent1">
                    <a:lumMod val="75000"/>
                  </a:schemeClr>
                </a:solidFill>
              </a:rPr>
              <a:t>3.00 ve üzeri,</a:t>
            </a:r>
            <a:r>
              <a:rPr lang="tr-TR" dirty="0"/>
              <a:t> </a:t>
            </a:r>
          </a:p>
          <a:p>
            <a:pPr algn="just"/>
            <a:r>
              <a:rPr lang="tr-TR" b="1" dirty="0"/>
              <a:t>Danışman hocalara danışmadan üst dönemden ders eklenmemelidir. Ayrıca üstten ders için birim kurul kararı gerekmektedir.</a:t>
            </a:r>
          </a:p>
          <a:p>
            <a:pPr algn="just"/>
            <a:r>
              <a:rPr lang="tr-TR" dirty="0"/>
              <a:t>Bu konudaki bilgilere Öğrenci İşleri Daire Başkanlığı’nın internet sayfasındaki 2020 tarihli </a:t>
            </a:r>
            <a:r>
              <a:rPr lang="tr-TR" b="1" dirty="0">
                <a:solidFill>
                  <a:schemeClr val="accent1">
                    <a:lumMod val="75000"/>
                  </a:schemeClr>
                </a:solidFill>
              </a:rPr>
              <a:t>KKU Lisans Eğitim Öğretim Yönetmeliği</a:t>
            </a:r>
            <a:r>
              <a:rPr lang="tr-TR" dirty="0"/>
              <a:t>’nden</a:t>
            </a:r>
            <a:r>
              <a:rPr lang="tr-TR" b="1" dirty="0">
                <a:solidFill>
                  <a:schemeClr val="accent1">
                    <a:lumMod val="75000"/>
                  </a:schemeClr>
                </a:solidFill>
              </a:rPr>
              <a:t> </a:t>
            </a:r>
            <a:r>
              <a:rPr lang="tr-TR" dirty="0"/>
              <a:t>ulaşabilirsiniz.</a:t>
            </a:r>
          </a:p>
        </p:txBody>
      </p:sp>
    </p:spTree>
    <p:extLst>
      <p:ext uri="{BB962C8B-B14F-4D97-AF65-F5344CB8AC3E}">
        <p14:creationId xmlns:p14="http://schemas.microsoft.com/office/powerpoint/2010/main" val="3861241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DERSLERE DEVAM ZORUNLULUĞU</a:t>
            </a:r>
          </a:p>
        </p:txBody>
      </p:sp>
      <p:sp>
        <p:nvSpPr>
          <p:cNvPr id="3" name="2 İçerik Yer Tutucusu"/>
          <p:cNvSpPr>
            <a:spLocks noGrp="1"/>
          </p:cNvSpPr>
          <p:nvPr>
            <p:ph sz="quarter" idx="1"/>
          </p:nvPr>
        </p:nvSpPr>
        <p:spPr/>
        <p:txBody>
          <a:bodyPr>
            <a:normAutofit fontScale="92500" lnSpcReduction="10000"/>
          </a:bodyPr>
          <a:lstStyle/>
          <a:p>
            <a:pPr algn="just"/>
            <a:r>
              <a:rPr lang="tr-TR" dirty="0"/>
              <a:t>Derslere devamsızlık hakkınız </a:t>
            </a:r>
            <a:r>
              <a:rPr lang="tr-TR" b="1" dirty="0">
                <a:solidFill>
                  <a:schemeClr val="accent1">
                    <a:lumMod val="75000"/>
                  </a:schemeClr>
                </a:solidFill>
              </a:rPr>
              <a:t>2 saatlik ders için 8 saat</a:t>
            </a:r>
            <a:r>
              <a:rPr lang="tr-TR" b="1" dirty="0"/>
              <a:t>, </a:t>
            </a:r>
            <a:r>
              <a:rPr lang="tr-TR" b="1" dirty="0">
                <a:solidFill>
                  <a:schemeClr val="accent1">
                    <a:lumMod val="75000"/>
                  </a:schemeClr>
                </a:solidFill>
              </a:rPr>
              <a:t>4 saatlik ders için 16 saat</a:t>
            </a:r>
            <a:r>
              <a:rPr lang="tr-TR" dirty="0"/>
              <a:t>tir. Bu saatleri aşmanız durumunda o dersten devamsızlık nedeniyle kalıyorsunuz. </a:t>
            </a:r>
          </a:p>
          <a:p>
            <a:pPr algn="just"/>
            <a:r>
              <a:rPr lang="tr-TR" dirty="0"/>
              <a:t>Çok acil ve önemli durumlarda dersin öğretim üyesiyle e-posta yoluyla iletişime geçebilirsiniz.</a:t>
            </a:r>
          </a:p>
          <a:p>
            <a:pPr algn="just"/>
            <a:r>
              <a:rPr lang="tr-TR" dirty="0"/>
              <a:t>Devamsızlık durumunuzu kendi otomasyonunuzdan takip edebilirsiniz.</a:t>
            </a:r>
          </a:p>
          <a:p>
            <a:pPr algn="just"/>
            <a:r>
              <a:rPr lang="tr-TR" dirty="0"/>
              <a:t>Dönemin ilk haftası, vize ve finallerden önceki ve sonraki haftalar </a:t>
            </a:r>
            <a:r>
              <a:rPr lang="tr-TR" dirty="0">
                <a:solidFill>
                  <a:schemeClr val="accent1">
                    <a:lumMod val="75000"/>
                  </a:schemeClr>
                </a:solidFill>
              </a:rPr>
              <a:t>dersler yapıldığı için </a:t>
            </a:r>
            <a:r>
              <a:rPr lang="tr-TR" dirty="0"/>
              <a:t>yoklama da alınmaktadır. </a:t>
            </a:r>
          </a:p>
          <a:p>
            <a:pPr algn="just"/>
            <a:r>
              <a:rPr lang="tr-TR" dirty="0"/>
              <a:t>Öğretim üyelerinin raporlu ya da izinli olduğu zamanlarda telafi derslerinin saatleriyle birlikte o gün dersin olamayacağı duyurulacaktır.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SINAVLAR</a:t>
            </a:r>
          </a:p>
        </p:txBody>
      </p:sp>
      <p:sp>
        <p:nvSpPr>
          <p:cNvPr id="3" name="2 İçerik Yer Tutucusu"/>
          <p:cNvSpPr>
            <a:spLocks noGrp="1"/>
          </p:cNvSpPr>
          <p:nvPr>
            <p:ph sz="quarter" idx="1"/>
          </p:nvPr>
        </p:nvSpPr>
        <p:spPr/>
        <p:txBody>
          <a:bodyPr/>
          <a:lstStyle/>
          <a:p>
            <a:pPr algn="just"/>
            <a:r>
              <a:rPr lang="tr-TR" dirty="0"/>
              <a:t>Vizeler (arasınavlar) fakülte tarafından belirlenen tarihlerde (genellikle dönemin 7. veya 8. haftası) yapılır.</a:t>
            </a:r>
          </a:p>
          <a:p>
            <a:pPr algn="just"/>
            <a:r>
              <a:rPr lang="tr-TR" dirty="0"/>
              <a:t>Finaller (yarıyıl sonu sınavları) üniversitenin akademik takviminde belirtilen tarihlerde yapılır.</a:t>
            </a:r>
          </a:p>
          <a:p>
            <a:pPr algn="just"/>
            <a:r>
              <a:rPr lang="tr-TR" dirty="0"/>
              <a:t>Sınav yerleri, günü ve saati bölüm ve anabilim dalı sayfalarından duyurulur.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SINAV KURALLARI</a:t>
            </a:r>
          </a:p>
        </p:txBody>
      </p:sp>
      <p:sp>
        <p:nvSpPr>
          <p:cNvPr id="3" name="2 İçerik Yer Tutucusu"/>
          <p:cNvSpPr>
            <a:spLocks noGrp="1"/>
          </p:cNvSpPr>
          <p:nvPr>
            <p:ph sz="quarter" idx="1"/>
          </p:nvPr>
        </p:nvSpPr>
        <p:spPr/>
        <p:txBody>
          <a:bodyPr>
            <a:normAutofit fontScale="85000" lnSpcReduction="20000"/>
          </a:bodyPr>
          <a:lstStyle/>
          <a:p>
            <a:pPr algn="just"/>
            <a:r>
              <a:rPr lang="tr-TR" dirty="0"/>
              <a:t>Cep telefonu kullanmak yasaktır. Sınıfa telefon getirilmesi halinde sınav öncesi gözetmen masasına bırakılır.</a:t>
            </a:r>
          </a:p>
          <a:p>
            <a:pPr algn="just"/>
            <a:r>
              <a:rPr lang="tr-TR" dirty="0"/>
              <a:t>Fransızca ve İngilizce Mütercim Tercümanlık öğrencileri aynı sınıfta sınav olduğu için yanyana aynı anabilmdalından iki öğrencinin oturmamaya dikkat etmesi gerekmektedir. Bir grubun Sayısının fazla olduğu durumlar istisnadır.</a:t>
            </a:r>
          </a:p>
          <a:p>
            <a:pPr algn="just"/>
            <a:r>
              <a:rPr lang="tr-TR" dirty="0"/>
              <a:t>Kalem, silgi, sözlük alışverisi kesinlikle yasaktır.</a:t>
            </a:r>
          </a:p>
          <a:p>
            <a:pPr algn="just"/>
            <a:r>
              <a:rPr lang="tr-TR" dirty="0"/>
              <a:t>Bölüm derslerinin sınavlarında (seçmeli yabancı dil dersleri hariç) sözlük kullanmak yasaktır.</a:t>
            </a:r>
          </a:p>
          <a:p>
            <a:pPr algn="just"/>
            <a:r>
              <a:rPr lang="tr-TR" dirty="0"/>
              <a:t>Kopya çeken ya da kopya çekmeye çalışan, sınava yerine başka birini sokan ya da başka birinin yerine sınava giren  öğrenciler için soruşturma başlatılır. Soruşturmadan sorumlu öğretim elemanı dekanlık tarafından farklı bir bölümden atanır. Bu öğrenciler soruşturma sonucunda disiplin cezası alır. Bu disiplin cezası transkriptte ve başka belgelerde çıkacağı için sizin ileride iş başvurularınızı olumsuz etkileyecektir.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SINAVLARIN DEĞERLENDİRİLMESİ</a:t>
            </a:r>
          </a:p>
        </p:txBody>
      </p:sp>
      <p:sp>
        <p:nvSpPr>
          <p:cNvPr id="3" name="2 İçerik Yer Tutucusu"/>
          <p:cNvSpPr>
            <a:spLocks noGrp="1"/>
          </p:cNvSpPr>
          <p:nvPr>
            <p:ph sz="quarter" idx="1"/>
          </p:nvPr>
        </p:nvSpPr>
        <p:spPr/>
        <p:txBody>
          <a:bodyPr>
            <a:normAutofit fontScale="85000" lnSpcReduction="10000"/>
          </a:bodyPr>
          <a:lstStyle/>
          <a:p>
            <a:pPr algn="just"/>
            <a:r>
              <a:rPr lang="tr-TR" b="1" dirty="0"/>
              <a:t>Bağıl sisteme </a:t>
            </a:r>
            <a:r>
              <a:rPr lang="tr-TR" dirty="0"/>
              <a:t>ilişkin yönerge Öğrenci İşleri Daire Başkanlığı’nın internet sayfasında yer almaktadır.</a:t>
            </a:r>
          </a:p>
          <a:p>
            <a:pPr algn="just"/>
            <a:r>
              <a:rPr lang="tr-TR" dirty="0"/>
              <a:t>Bir dersten başarı değerlendirmesine alınabilmek için;</a:t>
            </a:r>
          </a:p>
          <a:p>
            <a:pPr algn="just"/>
            <a:r>
              <a:rPr lang="tr-TR" dirty="0"/>
              <a:t>a) Yarıyıl/yıl sonu veya bütünleme sınavlarından; sınıf geçme sistemi uygulayan birimlerde, diğer birimlerde ise </a:t>
            </a:r>
            <a:r>
              <a:rPr lang="tr-TR" b="1" dirty="0"/>
              <a:t>en az 50 puan alınması,</a:t>
            </a:r>
          </a:p>
          <a:p>
            <a:pPr algn="just"/>
            <a:r>
              <a:rPr lang="tr-TR" dirty="0"/>
              <a:t>b) Başarı notunun; sınıf geçme sistemi uygulayan birimlerde en az 60, diğer birimlerde </a:t>
            </a:r>
            <a:r>
              <a:rPr lang="tr-TR" b="1" dirty="0"/>
              <a:t>en az 50 olması </a:t>
            </a:r>
            <a:r>
              <a:rPr lang="tr-TR" dirty="0"/>
              <a:t>zorunludur. Bu şartları sağlayamayanlar başarısız sayılarak değerlendirme dışı tutulurlar.</a:t>
            </a:r>
          </a:p>
          <a:p>
            <a:pPr algn="just"/>
            <a:r>
              <a:rPr lang="tr-TR" b="1" dirty="0"/>
              <a:t>Genel ortalamanız iki dönem üst üste 2.00’ın altına </a:t>
            </a:r>
            <a:r>
              <a:rPr lang="tr-TR" dirty="0"/>
              <a:t>düştüğünde önceki dönemlerde </a:t>
            </a:r>
            <a:r>
              <a:rPr lang="tr-TR" b="1" dirty="0"/>
              <a:t>DD ve DC koşullu </a:t>
            </a:r>
            <a:r>
              <a:rPr lang="tr-TR" dirty="0"/>
              <a:t>geçtiğiniz dersleri yeniden almak zorunda kalacaksınız.</a:t>
            </a:r>
          </a:p>
          <a:p>
            <a:pPr algn="just"/>
            <a:r>
              <a:rPr lang="tr-TR" dirty="0"/>
              <a:t>Hocalarınızın bu sisteme müdahale yetkisi olmadığı için sıkıntı olduğunu düşündüğünüzde öğrenci işlerine danışmanız gerekir.</a:t>
            </a:r>
          </a:p>
          <a:p>
            <a:pPr algn="just"/>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İdari işlemler</a:t>
            </a:r>
          </a:p>
        </p:txBody>
      </p:sp>
      <p:sp>
        <p:nvSpPr>
          <p:cNvPr id="3" name="2 İçerik Yer Tutucusu"/>
          <p:cNvSpPr>
            <a:spLocks noGrp="1"/>
          </p:cNvSpPr>
          <p:nvPr>
            <p:ph sz="quarter" idx="1"/>
          </p:nvPr>
        </p:nvSpPr>
        <p:spPr/>
        <p:txBody>
          <a:bodyPr>
            <a:normAutofit lnSpcReduction="10000"/>
          </a:bodyPr>
          <a:lstStyle/>
          <a:p>
            <a:pPr algn="just"/>
            <a:r>
              <a:rPr lang="tr-TR" b="1" dirty="0">
                <a:solidFill>
                  <a:schemeClr val="accent1">
                    <a:lumMod val="75000"/>
                  </a:schemeClr>
                </a:solidFill>
              </a:rPr>
              <a:t>Transkript, Öğrenci Belgesi </a:t>
            </a:r>
            <a:r>
              <a:rPr lang="tr-TR" dirty="0"/>
              <a:t>gibi belgeleri Fen-Edebiyat Fakültesi Dekanlığı A Blok Giriş katta Adnan Bey ya da Alaattin Beyden alıp Fakülte Sekreteri İbrahim </a:t>
            </a:r>
            <a:r>
              <a:rPr lang="tr-TR" dirty="0" err="1"/>
              <a:t>Döğer’e</a:t>
            </a:r>
            <a:r>
              <a:rPr lang="tr-TR" dirty="0"/>
              <a:t> imzalatabilirsiniz. (Bu süreçte </a:t>
            </a:r>
            <a:r>
              <a:rPr lang="tr-TR" dirty="0" err="1"/>
              <a:t>obs</a:t>
            </a:r>
            <a:r>
              <a:rPr lang="tr-TR" dirty="0"/>
              <a:t> sisteminizden online belge talebinde bulunabilirsiniz.)</a:t>
            </a:r>
          </a:p>
          <a:p>
            <a:pPr algn="just"/>
            <a:r>
              <a:rPr lang="tr-TR" b="1" dirty="0">
                <a:solidFill>
                  <a:schemeClr val="accent1">
                    <a:lumMod val="75000"/>
                  </a:schemeClr>
                </a:solidFill>
              </a:rPr>
              <a:t>Ders intibakı, dönem dondurma, ilişik kesme</a:t>
            </a:r>
            <a:r>
              <a:rPr lang="tr-TR" b="1" dirty="0"/>
              <a:t> </a:t>
            </a:r>
            <a:r>
              <a:rPr lang="tr-TR" dirty="0"/>
              <a:t>gibi işlemler için Bölüm Sekreteri Özlem Erduran’dan Öğrenci İstek Formu alarak bilgilerinizi yazıp imzalayıp aynı kişiye teslim edebilirsiniz. (Bu süreçte bunları da e-posta ile ya da elektronik </a:t>
            </a:r>
            <a:r>
              <a:rPr lang="tr-TR" dirty="0" err="1"/>
              <a:t>portaldan</a:t>
            </a:r>
            <a:r>
              <a:rPr lang="tr-TR" dirty="0"/>
              <a:t> yapmanız gerekmektedir.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Sorular / sorunlar</a:t>
            </a:r>
          </a:p>
        </p:txBody>
      </p:sp>
      <p:sp>
        <p:nvSpPr>
          <p:cNvPr id="3" name="2 İçerik Yer Tutucusu"/>
          <p:cNvSpPr>
            <a:spLocks noGrp="1"/>
          </p:cNvSpPr>
          <p:nvPr>
            <p:ph sz="quarter" idx="1"/>
          </p:nvPr>
        </p:nvSpPr>
        <p:spPr/>
        <p:txBody>
          <a:bodyPr>
            <a:normAutofit/>
          </a:bodyPr>
          <a:lstStyle/>
          <a:p>
            <a:pPr marL="606425" indent="-342900" algn="just"/>
            <a:r>
              <a:rPr lang="tr-TR" sz="2800" dirty="0"/>
              <a:t>Anabilim dalında akademik ya da idari olarak herhangi bir sorunuz ya da sorununuz olduğunda öncelikle </a:t>
            </a:r>
            <a:r>
              <a:rPr lang="tr-TR" sz="2800" dirty="0">
                <a:solidFill>
                  <a:schemeClr val="accent1">
                    <a:lumMod val="75000"/>
                  </a:schemeClr>
                </a:solidFill>
              </a:rPr>
              <a:t>danışman öğretim elemanı hocanızla</a:t>
            </a:r>
            <a:r>
              <a:rPr lang="tr-TR" sz="2800" dirty="0"/>
              <a:t> görüşmeniz gerekmektedir. </a:t>
            </a:r>
          </a:p>
          <a:p>
            <a:pPr marL="606425" indent="-342900" algn="just"/>
            <a:r>
              <a:rPr lang="tr-TR" sz="2800" dirty="0"/>
              <a:t>Sonrasında ise sorununuzu Anabilim Dalı Başkanı ya da anabilim dalındaki diğer öğretim elemanlarına danışarak çözme yoluna gitmeniz beklenmektedir.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t>BATI DİLLERİ VE EDEBİYATLARI BÖLÜMÜ</a:t>
            </a:r>
          </a:p>
        </p:txBody>
      </p:sp>
      <p:sp>
        <p:nvSpPr>
          <p:cNvPr id="3" name="2 İçerik Yer Tutucusu"/>
          <p:cNvSpPr>
            <a:spLocks noGrp="1"/>
          </p:cNvSpPr>
          <p:nvPr>
            <p:ph sz="quarter" idx="1"/>
          </p:nvPr>
        </p:nvSpPr>
        <p:spPr/>
        <p:txBody>
          <a:bodyPr/>
          <a:lstStyle/>
          <a:p>
            <a:pPr lvl="0" algn="just"/>
            <a:r>
              <a:rPr lang="tr-TR" dirty="0"/>
              <a:t>1998 yılında, Fransızca Mütercim-Tercümanlık Anabilim Dalı, İngilizce Mütercim-Tercümanlık Anabilim Dalı ve Alman Dili ve Edebiyatı Anabilim Dalı olmak üzere üç ana bilim dalı ile kurulmuştur.</a:t>
            </a:r>
          </a:p>
          <a:p>
            <a:pPr lvl="0" algn="just"/>
            <a:r>
              <a:rPr lang="tr-TR" dirty="0"/>
              <a:t> Batı Dilleri ve Edebiyatları Bölümü ilk olarak Fransızca Mütercim ve Tercümanlık Anabilim Dalı'na öğrenci alarak eğitime başlamıştır. </a:t>
            </a:r>
          </a:p>
          <a:p>
            <a:pPr algn="just"/>
            <a:r>
              <a:rPr lang="tr-TR" dirty="0"/>
              <a:t>2012-2013 Eğitim-Öğretim yılından itibaren İngilizce Mütercim ve Tercümanlık Anabilim Dalı'na öğrenci alarak Mütercim-Tercümanlık alanında eğitim alanını genişletmiştir. </a:t>
            </a:r>
          </a:p>
          <a:p>
            <a:pPr lvl="0"/>
            <a:endParaRPr lang="tr-TR" dirty="0"/>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STAJ</a:t>
            </a:r>
          </a:p>
        </p:txBody>
      </p:sp>
      <p:sp>
        <p:nvSpPr>
          <p:cNvPr id="3" name="2 İçerik Yer Tutucusu"/>
          <p:cNvSpPr>
            <a:spLocks noGrp="1"/>
          </p:cNvSpPr>
          <p:nvPr>
            <p:ph sz="quarter" idx="1"/>
          </p:nvPr>
        </p:nvSpPr>
        <p:spPr/>
        <p:txBody>
          <a:bodyPr>
            <a:normAutofit fontScale="92500" lnSpcReduction="20000"/>
          </a:bodyPr>
          <a:lstStyle/>
          <a:p>
            <a:pPr algn="just"/>
            <a:r>
              <a:rPr lang="tr-TR" dirty="0"/>
              <a:t>Anabilim Dalımız için </a:t>
            </a:r>
            <a:r>
              <a:rPr lang="tr-TR" b="1" dirty="0"/>
              <a:t>staj isteğe bağlıdır. </a:t>
            </a:r>
          </a:p>
          <a:p>
            <a:pPr algn="just"/>
            <a:r>
              <a:rPr lang="tr-TR" dirty="0"/>
              <a:t>Ancak staj yapanlar staj yaptıkları süre boyunca işyerlerinde yaptıkları tüm çevirileri ve staj yaptıkları kurumdan/şirketten aldıkları onaylı değerlendirme belgelerini danışmanlarına bir dosya olarak teslim ederler. </a:t>
            </a:r>
          </a:p>
          <a:p>
            <a:pPr algn="just"/>
            <a:r>
              <a:rPr lang="tr-TR" dirty="0"/>
              <a:t>Teslim edilen bu dosyanın danışman tarafından değerlendirilmesi sonucu verilen puan ile staj yapanların işverenlerinden aldıkları değerlendirme puanlarının aritmetik ortalaması </a:t>
            </a:r>
            <a:r>
              <a:rPr lang="tr-TR" dirty="0">
                <a:solidFill>
                  <a:schemeClr val="accent1">
                    <a:lumMod val="75000"/>
                  </a:schemeClr>
                </a:solidFill>
              </a:rPr>
              <a:t>Çeviri Projesi Bitirme Ödevinin vize notu </a:t>
            </a:r>
            <a:r>
              <a:rPr lang="tr-TR" dirty="0"/>
              <a:t>olarak gerçekleşmektedir. </a:t>
            </a:r>
          </a:p>
          <a:p>
            <a:pPr algn="just"/>
            <a:r>
              <a:rPr lang="tr-TR" dirty="0"/>
              <a:t>Stajı sadece </a:t>
            </a:r>
            <a:r>
              <a:rPr lang="tr-TR" b="1" dirty="0"/>
              <a:t>3. sınıfı bitirdiğiniz yaz döneminde </a:t>
            </a:r>
            <a:r>
              <a:rPr lang="tr-TR" dirty="0"/>
              <a:t>yapabilirsiniz.</a:t>
            </a:r>
          </a:p>
          <a:p>
            <a:pPr algn="just"/>
            <a:r>
              <a:rPr lang="tr-TR" dirty="0"/>
              <a:t>Staj belgeleri, Staj Raporunun nasıl hazırlanacağına ilişkin bilgiler anabilim dalımızın internet sitesinde yayınlanmaktadır. (EĞİTİM başlığının içinde)</a:t>
            </a:r>
          </a:p>
          <a:p>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DEĞİŞİM PROGRAMLARI</a:t>
            </a:r>
          </a:p>
        </p:txBody>
      </p:sp>
      <p:sp>
        <p:nvSpPr>
          <p:cNvPr id="3" name="2 İçerik Yer Tutucusu"/>
          <p:cNvSpPr>
            <a:spLocks noGrp="1"/>
          </p:cNvSpPr>
          <p:nvPr>
            <p:ph sz="quarter" idx="1"/>
          </p:nvPr>
        </p:nvSpPr>
        <p:spPr/>
        <p:txBody>
          <a:bodyPr>
            <a:normAutofit/>
          </a:bodyPr>
          <a:lstStyle/>
          <a:p>
            <a:pPr algn="just"/>
            <a:r>
              <a:rPr lang="tr-TR" dirty="0"/>
              <a:t>Erasmus, Erasmus Staj, Farabi, Mevlana gibi programların başvuru ve sınav süreçlerinden </a:t>
            </a:r>
            <a:r>
              <a:rPr lang="tr-TR" b="1" dirty="0">
                <a:solidFill>
                  <a:schemeClr val="accent1">
                    <a:lumMod val="75000"/>
                  </a:schemeClr>
                </a:solidFill>
              </a:rPr>
              <a:t>AB Ofisi </a:t>
            </a:r>
            <a:r>
              <a:rPr lang="tr-TR" dirty="0"/>
              <a:t>sorumludur</a:t>
            </a:r>
            <a:r>
              <a:rPr lang="tr-TR" b="1" dirty="0"/>
              <a:t>. </a:t>
            </a:r>
          </a:p>
          <a:p>
            <a:pPr algn="just"/>
            <a:r>
              <a:rPr lang="tr-TR" dirty="0"/>
              <a:t>Başvuru koşulları</a:t>
            </a:r>
          </a:p>
          <a:p>
            <a:pPr algn="just"/>
            <a:r>
              <a:rPr lang="tr-TR" dirty="0"/>
              <a:t>Başvuru süreçleri</a:t>
            </a:r>
          </a:p>
          <a:p>
            <a:pPr algn="just"/>
            <a:r>
              <a:rPr lang="tr-TR" dirty="0"/>
              <a:t>Anlaşmalı üniversitelerin listesi ve daha birçok bilgiye </a:t>
            </a:r>
            <a:r>
              <a:rPr lang="tr-TR" dirty="0">
                <a:solidFill>
                  <a:schemeClr val="accent1">
                    <a:lumMod val="75000"/>
                  </a:schemeClr>
                </a:solidFill>
              </a:rPr>
              <a:t>KKU AB Ofisi</a:t>
            </a:r>
            <a:r>
              <a:rPr lang="tr-TR" dirty="0"/>
              <a:t>’nin internet sayfasından ulaşabilirsiniz.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solidFill>
                  <a:schemeClr val="accent1">
                    <a:lumMod val="75000"/>
                  </a:schemeClr>
                </a:solidFill>
              </a:rPr>
              <a:t>ÖNEMLİ HATIRLATMA:</a:t>
            </a:r>
            <a:endParaRPr lang="tr-TR" dirty="0"/>
          </a:p>
        </p:txBody>
      </p:sp>
      <p:sp>
        <p:nvSpPr>
          <p:cNvPr id="3" name="Content Placeholder 2"/>
          <p:cNvSpPr>
            <a:spLocks noGrp="1"/>
          </p:cNvSpPr>
          <p:nvPr>
            <p:ph sz="quarter" idx="1"/>
          </p:nvPr>
        </p:nvSpPr>
        <p:spPr/>
        <p:txBody>
          <a:bodyPr/>
          <a:lstStyle/>
          <a:p>
            <a:pPr algn="just"/>
            <a:r>
              <a:rPr lang="tr-TR" dirty="0"/>
              <a:t>Bu programlarla gittiğiniz üniversitede </a:t>
            </a:r>
            <a:r>
              <a:rPr lang="tr-TR" b="1" dirty="0">
                <a:solidFill>
                  <a:schemeClr val="accent1">
                    <a:lumMod val="75000"/>
                  </a:schemeClr>
                </a:solidFill>
              </a:rPr>
              <a:t>İngilizce - Türkçe Mütercim Tercümanlık Bölümü olmadığı durumlarda </a:t>
            </a:r>
            <a:r>
              <a:rPr lang="tr-TR" b="1" dirty="0"/>
              <a:t>ve </a:t>
            </a:r>
            <a:r>
              <a:rPr lang="tr-TR" b="1" dirty="0">
                <a:solidFill>
                  <a:schemeClr val="accent1">
                    <a:lumMod val="75000"/>
                  </a:schemeClr>
                </a:solidFill>
              </a:rPr>
              <a:t>derslerin adlarının ve içeriklerinin ana bilim dalımızdaki derslerle uyuşmadığı durumlarda </a:t>
            </a:r>
            <a:r>
              <a:rPr lang="tr-TR" dirty="0"/>
              <a:t>dışarıda geçirdiğiniz dönemde anabilim dalındaki veremediğiniz dersleri döndüğünüzde almak durumundasınız. </a:t>
            </a:r>
          </a:p>
          <a:p>
            <a:pPr algn="just"/>
            <a:r>
              <a:rPr lang="tr-TR" dirty="0"/>
              <a:t>Gittiğiniz bölümde aldığınız derslerin eşdeğerliği buradaki pasif derslerle ve bölüm seçmeli dersleriyle yapılmaktadır.</a:t>
            </a:r>
          </a:p>
          <a:p>
            <a:endParaRPr lang="tr-TR" dirty="0"/>
          </a:p>
        </p:txBody>
      </p:sp>
    </p:spTree>
    <p:extLst>
      <p:ext uri="{BB962C8B-B14F-4D97-AF65-F5344CB8AC3E}">
        <p14:creationId xmlns:p14="http://schemas.microsoft.com/office/powerpoint/2010/main" val="1383792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FORMASYON</a:t>
            </a:r>
          </a:p>
        </p:txBody>
      </p:sp>
      <p:sp>
        <p:nvSpPr>
          <p:cNvPr id="3" name="2 İçerik Yer Tutucusu"/>
          <p:cNvSpPr>
            <a:spLocks noGrp="1"/>
          </p:cNvSpPr>
          <p:nvPr>
            <p:ph sz="quarter" idx="1"/>
          </p:nvPr>
        </p:nvSpPr>
        <p:spPr/>
        <p:txBody>
          <a:bodyPr/>
          <a:lstStyle/>
          <a:p>
            <a:pPr algn="just"/>
            <a:r>
              <a:rPr lang="tr-TR" dirty="0"/>
              <a:t>Formasyon Birimi Fen-edebiyat Fakültesi ve anabilim dalımızdan bağımsız olduğundan dolayı, formasyon ile ilgili konularda </a:t>
            </a:r>
            <a:r>
              <a:rPr lang="tr-TR" b="1" dirty="0">
                <a:solidFill>
                  <a:schemeClr val="accent1">
                    <a:lumMod val="75000"/>
                  </a:schemeClr>
                </a:solidFill>
              </a:rPr>
              <a:t>Eğitim Fakültesi</a:t>
            </a:r>
            <a:r>
              <a:rPr lang="tr-TR" dirty="0"/>
              <a:t>ne</a:t>
            </a:r>
            <a:r>
              <a:rPr lang="tr-TR" b="1" dirty="0"/>
              <a:t> </a:t>
            </a:r>
            <a:r>
              <a:rPr lang="tr-TR" dirty="0"/>
              <a:t>danışmanız gerekmektedir.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Öğrenci Topluluğumuz</a:t>
            </a:r>
          </a:p>
        </p:txBody>
      </p:sp>
      <p:sp>
        <p:nvSpPr>
          <p:cNvPr id="3" name="Content Placeholder 2"/>
          <p:cNvSpPr>
            <a:spLocks noGrp="1"/>
          </p:cNvSpPr>
          <p:nvPr>
            <p:ph sz="quarter" idx="1"/>
          </p:nvPr>
        </p:nvSpPr>
        <p:spPr>
          <a:xfrm>
            <a:off x="611560" y="1417638"/>
            <a:ext cx="4248472" cy="4531642"/>
          </a:xfrm>
        </p:spPr>
        <p:txBody>
          <a:bodyPr>
            <a:normAutofit/>
          </a:bodyPr>
          <a:lstStyle/>
          <a:p>
            <a:r>
              <a:rPr lang="tr-TR" dirty="0"/>
              <a:t>KKÜ Yabancı Diller Topluluğu</a:t>
            </a:r>
          </a:p>
          <a:p>
            <a:r>
              <a:rPr lang="tr-TR" dirty="0"/>
              <a:t>Topluluktan Sorumlu Hocamız Dr. </a:t>
            </a:r>
            <a:r>
              <a:rPr lang="tr-TR" dirty="0" err="1"/>
              <a:t>Öğr</a:t>
            </a:r>
            <a:r>
              <a:rPr lang="tr-TR" dirty="0"/>
              <a:t>. Üyesi Zeynep </a:t>
            </a:r>
            <a:r>
              <a:rPr lang="tr-TR" dirty="0" err="1"/>
              <a:t>Başer</a:t>
            </a:r>
            <a:endParaRPr lang="tr-TR" dirty="0"/>
          </a:p>
          <a:p>
            <a:r>
              <a:rPr lang="tr-TR" dirty="0"/>
              <a:t>Online Başvuru Formu  https://forms.gle/pSVjpQMTA226zk8Z9 </a:t>
            </a:r>
          </a:p>
          <a:p>
            <a:r>
              <a:rPr lang="tr-TR" dirty="0"/>
              <a:t>Sosyal medya hesabı: </a:t>
            </a:r>
            <a:r>
              <a:rPr lang="tr-TR" dirty="0" err="1"/>
              <a:t>instagram</a:t>
            </a:r>
            <a:r>
              <a:rPr lang="tr-TR" dirty="0"/>
              <a:t>.com/</a:t>
            </a:r>
            <a:r>
              <a:rPr lang="tr-TR" dirty="0" err="1"/>
              <a:t>kku</a:t>
            </a:r>
            <a:r>
              <a:rPr lang="tr-TR" dirty="0"/>
              <a:t>.</a:t>
            </a:r>
            <a:r>
              <a:rPr lang="tr-TR" dirty="0" err="1"/>
              <a:t>ydk</a:t>
            </a:r>
            <a:endParaRPr lang="tr-TR" dirty="0"/>
          </a:p>
        </p:txBody>
      </p:sp>
      <p:pic>
        <p:nvPicPr>
          <p:cNvPr id="5" name="Resim 4" descr="doğa, metin içeren bir resim&#10;&#10;Açıklama otomatik olarak oluşturuldu">
            <a:extLst>
              <a:ext uri="{FF2B5EF4-FFF2-40B4-BE49-F238E27FC236}">
                <a16:creationId xmlns:a16="http://schemas.microsoft.com/office/drawing/2014/main" id="{6DF1F4FE-86F8-4D17-B91B-025F0DA7BB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1484784"/>
            <a:ext cx="2918572" cy="4127926"/>
          </a:xfrm>
          <a:prstGeom prst="rect">
            <a:avLst/>
          </a:prstGeom>
        </p:spPr>
      </p:pic>
    </p:spTree>
    <p:extLst>
      <p:ext uri="{BB962C8B-B14F-4D97-AF65-F5344CB8AC3E}">
        <p14:creationId xmlns:p14="http://schemas.microsoft.com/office/powerpoint/2010/main" val="2788131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FACEBOOK GRUBU</a:t>
            </a:r>
          </a:p>
        </p:txBody>
      </p:sp>
      <p:sp>
        <p:nvSpPr>
          <p:cNvPr id="3" name="2 İçerik Yer Tutucusu"/>
          <p:cNvSpPr>
            <a:spLocks noGrp="1"/>
          </p:cNvSpPr>
          <p:nvPr>
            <p:ph sz="quarter" idx="1"/>
          </p:nvPr>
        </p:nvSpPr>
        <p:spPr/>
        <p:txBody>
          <a:bodyPr>
            <a:normAutofit fontScale="92500" lnSpcReduction="10000"/>
          </a:bodyPr>
          <a:lstStyle/>
          <a:p>
            <a:pPr algn="just"/>
            <a:r>
              <a:rPr lang="tr-TR" dirty="0"/>
              <a:t>Ders materyallerinin paylaşımı ya da anabilim dalı içinde duyuruların yapılması, ders programının, sınav programının duyurulması her yıl yeni gelen sınıflar için açılan facebook grubu üzerinden yapılmaktadır. Bu süreçte ders materyalleri </a:t>
            </a:r>
            <a:r>
              <a:rPr lang="tr-TR" dirty="0" err="1"/>
              <a:t>uzem</a:t>
            </a:r>
            <a:r>
              <a:rPr lang="tr-TR" dirty="0"/>
              <a:t> ve dersin öğretim elemanları tarafından belirlenen platformlardan yapılacaktır.)</a:t>
            </a:r>
          </a:p>
          <a:p>
            <a:pPr algn="just"/>
            <a:r>
              <a:rPr lang="tr-TR" dirty="0"/>
              <a:t>Ayrıca hocalarınız kendi belirleyecekleri platformlardan da materyal ve </a:t>
            </a:r>
            <a:r>
              <a:rPr lang="en-US" dirty="0" err="1"/>
              <a:t>ödev</a:t>
            </a:r>
            <a:r>
              <a:rPr lang="en-US" dirty="0"/>
              <a:t> </a:t>
            </a:r>
            <a:r>
              <a:rPr lang="en-US" dirty="0" err="1"/>
              <a:t>paylaşımları</a:t>
            </a:r>
            <a:r>
              <a:rPr lang="en-US" dirty="0"/>
              <a:t> </a:t>
            </a:r>
            <a:r>
              <a:rPr lang="en-US" dirty="0" err="1"/>
              <a:t>yapabilmektedir</a:t>
            </a:r>
            <a:r>
              <a:rPr lang="en-US" dirty="0"/>
              <a:t>.</a:t>
            </a:r>
            <a:endParaRPr lang="tr-TR" dirty="0"/>
          </a:p>
          <a:p>
            <a:pPr algn="just"/>
            <a:r>
              <a:rPr lang="tr-TR" dirty="0"/>
              <a:t>KKU İMT 1.SINIF</a:t>
            </a:r>
          </a:p>
          <a:p>
            <a:pPr algn="just"/>
            <a:r>
              <a:rPr lang="tr-TR" dirty="0"/>
              <a:t>KKU İMT 2.SINIF</a:t>
            </a:r>
          </a:p>
          <a:p>
            <a:pPr algn="just"/>
            <a:r>
              <a:rPr lang="tr-TR" dirty="0"/>
              <a:t>KKU İMT 3.SINIF</a:t>
            </a:r>
          </a:p>
          <a:p>
            <a:pPr algn="just"/>
            <a:r>
              <a:rPr lang="tr-TR" dirty="0"/>
              <a:t>KKU İMT 4.SINIF</a:t>
            </a:r>
          </a:p>
          <a:p>
            <a:pPr algn="just"/>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İLETİŞİM</a:t>
            </a:r>
          </a:p>
        </p:txBody>
      </p:sp>
      <p:sp>
        <p:nvSpPr>
          <p:cNvPr id="3" name="2 İçerik Yer Tutucusu"/>
          <p:cNvSpPr>
            <a:spLocks noGrp="1"/>
          </p:cNvSpPr>
          <p:nvPr>
            <p:ph sz="quarter" idx="1"/>
          </p:nvPr>
        </p:nvSpPr>
        <p:spPr>
          <a:xfrm>
            <a:off x="457200" y="1600200"/>
            <a:ext cx="7931224" cy="4873752"/>
          </a:xfrm>
        </p:spPr>
        <p:txBody>
          <a:bodyPr>
            <a:normAutofit fontScale="85000" lnSpcReduction="10000"/>
          </a:bodyPr>
          <a:lstStyle/>
          <a:p>
            <a:pPr algn="just"/>
            <a:r>
              <a:rPr lang="tr-TR" dirty="0"/>
              <a:t>Öğretim üyeleriyle e-posta yoluyla ya da sistemden mesaj atarak iletişim kurabilirsiniz. Özel sosyal ağlardan iletişim kurmamanız beklenmektedir. </a:t>
            </a:r>
          </a:p>
          <a:p>
            <a:pPr>
              <a:buNone/>
            </a:pPr>
            <a:r>
              <a:rPr lang="tr-TR" dirty="0"/>
              <a:t>Doç. Dr. Elif TOKDEMİR DEMİREL </a:t>
            </a:r>
            <a:r>
              <a:rPr lang="tr-TR" dirty="0">
                <a:hlinkClick r:id="rId2"/>
              </a:rPr>
              <a:t>elif6171@</a:t>
            </a:r>
            <a:r>
              <a:rPr lang="tr-TR" dirty="0" err="1">
                <a:hlinkClick r:id="rId2"/>
              </a:rPr>
              <a:t>gmail</a:t>
            </a:r>
            <a:r>
              <a:rPr lang="tr-TR" dirty="0">
                <a:hlinkClick r:id="rId2"/>
              </a:rPr>
              <a:t>.com</a:t>
            </a:r>
            <a:endParaRPr lang="tr-TR" dirty="0"/>
          </a:p>
          <a:p>
            <a:pPr>
              <a:buNone/>
            </a:pPr>
            <a:r>
              <a:rPr lang="tr-TR" dirty="0"/>
              <a:t>Doç. Dr. Aytaç ÇELTEK </a:t>
            </a:r>
            <a:r>
              <a:rPr lang="tr-TR" dirty="0">
                <a:hlinkClick r:id="rId3"/>
              </a:rPr>
              <a:t>aytacc@hotmail.com</a:t>
            </a:r>
            <a:endParaRPr lang="tr-TR" dirty="0"/>
          </a:p>
          <a:p>
            <a:pPr algn="just">
              <a:buNone/>
            </a:pPr>
            <a:r>
              <a:rPr lang="tr-TR" dirty="0"/>
              <a:t>Dr. Öğr.Üy. Nejla GEZMİŞ </a:t>
            </a:r>
            <a:r>
              <a:rPr lang="tr-TR" dirty="0">
                <a:hlinkClick r:id="rId4"/>
              </a:rPr>
              <a:t>nejlagezmis@gmail.com</a:t>
            </a:r>
            <a:endParaRPr lang="tr-TR" dirty="0"/>
          </a:p>
          <a:p>
            <a:pPr>
              <a:buNone/>
            </a:pPr>
            <a:r>
              <a:rPr lang="tr-TR" dirty="0"/>
              <a:t>Dr.Öğr.Üy.Özgür ŞEN BARTAN </a:t>
            </a:r>
            <a:r>
              <a:rPr lang="tr-TR" dirty="0">
                <a:hlinkClick r:id="rId5"/>
              </a:rPr>
              <a:t>ozgursen1@yahoo.com</a:t>
            </a:r>
            <a:endParaRPr lang="tr-TR" dirty="0"/>
          </a:p>
          <a:p>
            <a:pPr>
              <a:buNone/>
            </a:pPr>
            <a:r>
              <a:rPr lang="tr-TR" dirty="0"/>
              <a:t>Dr.Öğr.Üy. Zeynep BAŞER </a:t>
            </a:r>
            <a:r>
              <a:rPr lang="tr-TR" dirty="0">
                <a:hlinkClick r:id="rId6"/>
              </a:rPr>
              <a:t>zynpbaser@gmail.com</a:t>
            </a:r>
            <a:endParaRPr lang="tr-TR" dirty="0"/>
          </a:p>
          <a:p>
            <a:pPr algn="just">
              <a:buNone/>
            </a:pPr>
            <a:r>
              <a:rPr lang="tr-TR" dirty="0"/>
              <a:t>Dr.Öğr.Üy. Mehtap ARAL DUVAN </a:t>
            </a:r>
            <a:r>
              <a:rPr lang="tr-TR" dirty="0">
                <a:hlinkClick r:id="rId7"/>
              </a:rPr>
              <a:t>mehtaparal38@gmail.com</a:t>
            </a:r>
            <a:endParaRPr lang="tr-TR" dirty="0"/>
          </a:p>
          <a:p>
            <a:pPr algn="just">
              <a:buNone/>
            </a:pPr>
            <a:r>
              <a:rPr lang="tr-TR" dirty="0"/>
              <a:t>Arş. Gör. Selim Ozan ÇEKÇİ </a:t>
            </a:r>
            <a:r>
              <a:rPr lang="tr-TR" dirty="0">
                <a:hlinkClick r:id="rId8"/>
              </a:rPr>
              <a:t>selimozancekci@gmail.com</a:t>
            </a:r>
            <a:endParaRPr lang="tr-TR" dirty="0"/>
          </a:p>
          <a:p>
            <a:pPr algn="just">
              <a:buNone/>
            </a:pPr>
            <a:r>
              <a:rPr lang="tr-TR" dirty="0"/>
              <a:t>Arş. Gör. Ahmet Sadrettin MADEN </a:t>
            </a:r>
            <a:r>
              <a:rPr lang="tr-TR" dirty="0">
                <a:hlinkClick r:id="rId9"/>
              </a:rPr>
              <a:t>ahmet.s.maden@kku.edu.tr</a:t>
            </a:r>
            <a:endParaRPr lang="tr-TR" dirty="0"/>
          </a:p>
          <a:p>
            <a:pPr algn="just">
              <a:buNone/>
            </a:pPr>
            <a:endParaRPr lang="tr-TR" dirty="0"/>
          </a:p>
          <a:p>
            <a:pPr algn="just"/>
            <a:r>
              <a:rPr lang="tr-TR" dirty="0"/>
              <a:t>Üni. Tel: 0318 357 42 42 /4215 (Bölüm Sekreteri)</a:t>
            </a:r>
          </a:p>
          <a:p>
            <a:pPr algn="just"/>
            <a:r>
              <a:rPr lang="tr-TR" dirty="0"/>
              <a:t>/4272 (Arş. Gör. Selim Ozan Çekçi)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BÖLÜM BAŞKANI</a:t>
            </a:r>
          </a:p>
        </p:txBody>
      </p:sp>
      <p:sp>
        <p:nvSpPr>
          <p:cNvPr id="3" name="2 İçerik Yer Tutucusu"/>
          <p:cNvSpPr>
            <a:spLocks noGrp="1"/>
          </p:cNvSpPr>
          <p:nvPr>
            <p:ph sz="quarter" idx="1"/>
          </p:nvPr>
        </p:nvSpPr>
        <p:spPr/>
        <p:txBody>
          <a:bodyPr>
            <a:normAutofit fontScale="92500" lnSpcReduction="10000"/>
          </a:bodyPr>
          <a:lstStyle/>
          <a:p>
            <a:pPr algn="just"/>
            <a:r>
              <a:rPr lang="tr-TR" dirty="0"/>
              <a:t>Bölüm başkanı, bölümün her düzeydeki eğitim-öğretim ve araştırmalarından ve bölümle ilgili her türlü faaliyetin düzenli ve verimli olarak yürütülmesinden, kaynakların etkili bir biçimde kullanılmasını sağlamaktan sorumludur.</a:t>
            </a:r>
          </a:p>
          <a:p>
            <a:pPr algn="just"/>
            <a:r>
              <a:rPr lang="tr-TR" dirty="0"/>
              <a:t>Bölümde görevli öğretim elemanlarının görevlerini yapmaları bölüm başkanı tarafından izlenir ve denetlenir.</a:t>
            </a:r>
          </a:p>
          <a:p>
            <a:pPr algn="just"/>
            <a:r>
              <a:rPr lang="tr-TR" dirty="0"/>
              <a:t>Bölüm başkanı, her öğretim yılı sonunda bölümün geçmiş yıldaki eğitim-öğretim ve araştırma faaliyeti ile gelecek yıldaki çalışma planını açıklayan raporu, bağlı bulunduğu rektör, dekan veya yüksekokul müdürüne sunar. ( bkz.Üniversitelerde Akademik Teşkilât Yönetmeliği)</a:t>
            </a:r>
          </a:p>
          <a:p>
            <a:pPr algn="just"/>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BATI DİLLERİ VE EDEBİYATLARI BÖLÜM BAŞKANI</a:t>
            </a:r>
          </a:p>
        </p:txBody>
      </p:sp>
      <p:sp>
        <p:nvSpPr>
          <p:cNvPr id="5" name="4 Metin kutusu"/>
          <p:cNvSpPr txBox="1"/>
          <p:nvPr/>
        </p:nvSpPr>
        <p:spPr>
          <a:xfrm>
            <a:off x="2627784" y="5510083"/>
            <a:ext cx="3452885" cy="400110"/>
          </a:xfrm>
          <a:prstGeom prst="rect">
            <a:avLst/>
          </a:prstGeom>
          <a:noFill/>
        </p:spPr>
        <p:txBody>
          <a:bodyPr wrap="square" rtlCol="0">
            <a:spAutoFit/>
          </a:bodyPr>
          <a:lstStyle/>
          <a:p>
            <a:pPr algn="ctr"/>
            <a:r>
              <a:rPr lang="tr-TR" sz="2000" b="1" dirty="0"/>
              <a:t>Doç. Dr. Ziya TOK</a:t>
            </a:r>
          </a:p>
        </p:txBody>
      </p:sp>
      <p:pic>
        <p:nvPicPr>
          <p:cNvPr id="14" name="İçerik Yer Tutucusu 13" descr="iç mekan, kişi, şahıs, giyim, dizüstü içeren bir resim&#10;&#10;Açıklama otomatik olarak oluşturuldu">
            <a:extLst>
              <a:ext uri="{FF2B5EF4-FFF2-40B4-BE49-F238E27FC236}">
                <a16:creationId xmlns:a16="http://schemas.microsoft.com/office/drawing/2014/main" id="{2A926D4A-9518-81B8-85FC-88F9881621CB}"/>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53593" y="1826568"/>
            <a:ext cx="4302741" cy="347464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İNGİLİZCE MÜTERCİM VE TERCÜMANLIK ANABİLİM DALI</a:t>
            </a:r>
          </a:p>
        </p:txBody>
      </p:sp>
      <p:sp>
        <p:nvSpPr>
          <p:cNvPr id="3" name="2 İçerik Yer Tutucusu"/>
          <p:cNvSpPr>
            <a:spLocks noGrp="1"/>
          </p:cNvSpPr>
          <p:nvPr>
            <p:ph sz="quarter" idx="1"/>
          </p:nvPr>
        </p:nvSpPr>
        <p:spPr/>
        <p:txBody>
          <a:bodyPr/>
          <a:lstStyle/>
          <a:p>
            <a:pPr algn="just"/>
            <a:r>
              <a:rPr lang="tr-TR" dirty="0"/>
              <a:t>2012-2013 eğitim öğretim yılında öğrenci almaya başlayan anabilim dalımızda 5 öğretim üyesi ve 2 araştırma görevlisi görev almaktadır.</a:t>
            </a:r>
          </a:p>
          <a:p>
            <a:pPr algn="just"/>
            <a:r>
              <a:rPr lang="tr-TR" dirty="0"/>
              <a:t>2016 yılından bugüne kadar 162 mezun vermiştir.</a:t>
            </a:r>
          </a:p>
          <a:p>
            <a:pPr algn="just"/>
            <a:r>
              <a:rPr lang="tr-TR" dirty="0"/>
              <a:t>Mezunlarımızın bir kısmı özel şirketlerle yönetici asistanı, Dış İşleri Bakanlığında ve Türkiye İş Kurumu Gen. müdürlüğünde mütercim, Devlet Hava Mey. İş. Gen. Müdürlüğünde hava kontolörü, çeviri bürolarında çevirmen MEB’de ve özel okullarda İngilizce öğretmeni olarak çalışmaktadır.</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val="2282211314"/>
              </p:ext>
            </p:extLst>
          </p:nvPr>
        </p:nvGraphicFramePr>
        <p:xfrm>
          <a:off x="142844" y="3717032"/>
          <a:ext cx="7643866" cy="2640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Resim" descr="Elif_Tokdemir_Demirel.jpg"/>
          <p:cNvPicPr>
            <a:picLocks noChangeAspect="1"/>
          </p:cNvPicPr>
          <p:nvPr/>
        </p:nvPicPr>
        <p:blipFill>
          <a:blip r:embed="rId7" cstate="print"/>
          <a:stretch>
            <a:fillRect/>
          </a:stretch>
        </p:blipFill>
        <p:spPr>
          <a:xfrm>
            <a:off x="2786050" y="642918"/>
            <a:ext cx="2930400" cy="2930400"/>
          </a:xfrm>
          <a:prstGeom prst="rect">
            <a:avLst/>
          </a:prstGeom>
        </p:spPr>
      </p:pic>
    </p:spTree>
  </p:cSld>
  <p:clrMapOvr>
    <a:masterClrMapping/>
  </p:clrMapOvr>
  <p:transition spd="slow" advClick="0" advTm="10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ANABİLİM DALI BAŞKANI</a:t>
            </a:r>
          </a:p>
        </p:txBody>
      </p:sp>
      <p:sp>
        <p:nvSpPr>
          <p:cNvPr id="3" name="2 İçerik Yer Tutucusu"/>
          <p:cNvSpPr>
            <a:spLocks noGrp="1"/>
          </p:cNvSpPr>
          <p:nvPr>
            <p:ph sz="quarter" idx="1"/>
          </p:nvPr>
        </p:nvSpPr>
        <p:spPr/>
        <p:txBody>
          <a:bodyPr/>
          <a:lstStyle/>
          <a:p>
            <a:pPr algn="just"/>
            <a:r>
              <a:rPr lang="tr-TR" dirty="0"/>
              <a:t>Anabilim Dalı başkanı, anabilim dalındaki her türlü eğitim öğretim faaliyetlerinin yürütülmesinden sorumludur. Birden fazla anabilimdalının olduğu bölümlerde bölüm başkanı yardımcılığı görevini üstlenir.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val="3318021711"/>
              </p:ext>
            </p:extLst>
          </p:nvPr>
        </p:nvGraphicFramePr>
        <p:xfrm>
          <a:off x="214282" y="4049733"/>
          <a:ext cx="7566025" cy="2308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Resim" descr="aytaç hoca foto.jpg"/>
          <p:cNvPicPr>
            <a:picLocks noChangeAspect="1"/>
          </p:cNvPicPr>
          <p:nvPr/>
        </p:nvPicPr>
        <p:blipFill>
          <a:blip r:embed="rId7" cstate="print"/>
          <a:stretch>
            <a:fillRect/>
          </a:stretch>
        </p:blipFill>
        <p:spPr>
          <a:xfrm>
            <a:off x="2928926" y="142852"/>
            <a:ext cx="2930400" cy="3725584"/>
          </a:xfrm>
          <a:prstGeom prst="rect">
            <a:avLst/>
          </a:prstGeom>
        </p:spPr>
      </p:pic>
    </p:spTree>
  </p:cSld>
  <p:clrMapOvr>
    <a:masterClrMapping/>
  </p:clrMapOvr>
  <p:transition spd="slow" advClick="0" advTm="10000"/>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876</TotalTime>
  <Words>2187</Words>
  <Application>Microsoft Office PowerPoint</Application>
  <PresentationFormat>Ekran Gösterisi (4:3)</PresentationFormat>
  <Paragraphs>244</Paragraphs>
  <Slides>36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36</vt:i4>
      </vt:variant>
    </vt:vector>
  </HeadingPairs>
  <TitlesOfParts>
    <vt:vector size="41" baseType="lpstr">
      <vt:lpstr>Calibri</vt:lpstr>
      <vt:lpstr>Century Schoolbook</vt:lpstr>
      <vt:lpstr>Wingdings</vt:lpstr>
      <vt:lpstr>Wingdings 2</vt:lpstr>
      <vt:lpstr>Cumba</vt:lpstr>
      <vt:lpstr>KIRIKKALE ÜNİVERSİTESİ BATI DİLLERİ VE EDEBİYATLARI BÖLÜMÜ İNGİLİZCE MÜTERCİM VE TERCÜMANLIK ANABİLİM DALI  </vt:lpstr>
      <vt:lpstr>ÜNİVERSİTENİN TARİHÇESİ</vt:lpstr>
      <vt:lpstr>BATI DİLLERİ VE EDEBİYATLARI BÖLÜMÜ</vt:lpstr>
      <vt:lpstr>BÖLÜM BAŞKANI</vt:lpstr>
      <vt:lpstr>BATI DİLLERİ VE EDEBİYATLARI BÖLÜM BAŞKANI</vt:lpstr>
      <vt:lpstr>İNGİLİZCE MÜTERCİM VE TERCÜMANLIK ANABİLİM DALI</vt:lpstr>
      <vt:lpstr>PowerPoint Sunusu</vt:lpstr>
      <vt:lpstr>ANABİLİM DALI BAŞKANI</vt:lpstr>
      <vt:lpstr>PowerPoint Sunusu</vt:lpstr>
      <vt:lpstr>PowerPoint Sunusu</vt:lpstr>
      <vt:lpstr>PowerPoint Sunusu</vt:lpstr>
      <vt:lpstr>PowerPoint Sunusu</vt:lpstr>
      <vt:lpstr>PowerPoint Sunusu</vt:lpstr>
      <vt:lpstr>PowerPoint Sunusu</vt:lpstr>
      <vt:lpstr>PowerPoint Sunusu</vt:lpstr>
      <vt:lpstr>PowerPoint Sunusu</vt:lpstr>
      <vt:lpstr>BÖLÜM SEKRETERİ</vt:lpstr>
      <vt:lpstr>MÜFREDAT DERSLERİ</vt:lpstr>
      <vt:lpstr>İNGİLİZCE MÜTERCİM ve TERCÜMANLIK  2020-2021 EĞİTİM ÖĞRETİM YILI  LİSANS MÜFREDATI</vt:lpstr>
      <vt:lpstr>PowerPoint Sunusu</vt:lpstr>
      <vt:lpstr>DERS KAYDI </vt:lpstr>
      <vt:lpstr>AKTS</vt:lpstr>
      <vt:lpstr>AKTS</vt:lpstr>
      <vt:lpstr>DERSLERE DEVAM ZORUNLULUĞU</vt:lpstr>
      <vt:lpstr>SINAVLAR</vt:lpstr>
      <vt:lpstr>SINAV KURALLARI</vt:lpstr>
      <vt:lpstr>SINAVLARIN DEĞERLENDİRİLMESİ</vt:lpstr>
      <vt:lpstr>İdari işlemler</vt:lpstr>
      <vt:lpstr>Sorular / sorunlar</vt:lpstr>
      <vt:lpstr>STAJ</vt:lpstr>
      <vt:lpstr>DEĞİŞİM PROGRAMLARI</vt:lpstr>
      <vt:lpstr>ÖNEMLİ HATIRLATMA:</vt:lpstr>
      <vt:lpstr>FORMASYON</vt:lpstr>
      <vt:lpstr>Öğrenci Topluluğumuz</vt:lpstr>
      <vt:lpstr>FACEBOOK GRUBU</vt:lpstr>
      <vt:lpstr>İLETİŞİM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2018-2019 GÜZ DÖNEMİ KKU İMT TANIŞMA TOPLANTISI</dc:title>
  <dc:creator>LENOVO</dc:creator>
  <cp:lastModifiedBy>Selim Ozan Cekci</cp:lastModifiedBy>
  <cp:revision>104</cp:revision>
  <dcterms:created xsi:type="dcterms:W3CDTF">2018-09-21T17:33:41Z</dcterms:created>
  <dcterms:modified xsi:type="dcterms:W3CDTF">2023-07-21T13:50:40Z</dcterms:modified>
</cp:coreProperties>
</file>